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355" r:id="rId2"/>
    <p:sldId id="362" r:id="rId3"/>
    <p:sldId id="364" r:id="rId4"/>
    <p:sldId id="363" r:id="rId5"/>
    <p:sldId id="357" r:id="rId6"/>
    <p:sldId id="365" r:id="rId7"/>
    <p:sldId id="3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4E1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2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48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634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57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87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2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54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4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49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70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6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61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01AE-AB7F-4D22-AE16-8AEF557AE1FD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7B95D6-CB5E-4F29-A0C5-86AE9F13035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1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EDCB34-017E-DCBF-051B-238284EB0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25" y="313152"/>
            <a:ext cx="11544821" cy="60124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D47C8F2-EE80-552D-4CA6-D1B5131EDFC5}"/>
              </a:ext>
            </a:extLst>
          </p:cNvPr>
          <p:cNvSpPr txBox="1"/>
          <p:nvPr/>
        </p:nvSpPr>
        <p:spPr>
          <a:xfrm>
            <a:off x="901874" y="532356"/>
            <a:ext cx="479746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5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рівня </a:t>
            </a:r>
          </a:p>
          <a:p>
            <a:r>
              <a:rPr lang="uk-UA" sz="5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навченості</a:t>
            </a:r>
          </a:p>
          <a:p>
            <a:r>
              <a:rPr lang="uk-UA" sz="5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учнів </a:t>
            </a:r>
          </a:p>
        </p:txBody>
      </p:sp>
    </p:spTree>
    <p:extLst>
      <p:ext uri="{BB962C8B-B14F-4D97-AF65-F5344CB8AC3E}">
        <p14:creationId xmlns:p14="http://schemas.microsoft.com/office/powerpoint/2010/main" val="298141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40645C-1BDF-21CB-57D0-D37A31E1A12E}"/>
              </a:ext>
            </a:extLst>
          </p:cNvPr>
          <p:cNvSpPr txBox="1"/>
          <p:nvPr/>
        </p:nvSpPr>
        <p:spPr>
          <a:xfrm>
            <a:off x="488514" y="200418"/>
            <a:ext cx="11248373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навченості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48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класах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100 %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98% 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4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4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93%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91%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48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91%</a:t>
            </a:r>
          </a:p>
          <a:p>
            <a:pPr algn="ctr"/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D995A9-4E2F-1BE4-7013-FC9F358D4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812" y="2062262"/>
            <a:ext cx="6118769" cy="45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6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B72F7F4-CAEB-0601-8337-34EF6B16A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17419"/>
              </p:ext>
            </p:extLst>
          </p:nvPr>
        </p:nvGraphicFramePr>
        <p:xfrm>
          <a:off x="0" y="0"/>
          <a:ext cx="12192000" cy="685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8100">
                  <a:extLst>
                    <a:ext uri="{9D8B030D-6E8A-4147-A177-3AD203B41FA5}">
                      <a16:colId xmlns:a16="http://schemas.microsoft.com/office/drawing/2014/main" val="1067391236"/>
                    </a:ext>
                  </a:extLst>
                </a:gridCol>
                <a:gridCol w="5993900">
                  <a:extLst>
                    <a:ext uri="{9D8B030D-6E8A-4147-A177-3AD203B41FA5}">
                      <a16:colId xmlns:a16="http://schemas.microsoft.com/office/drawing/2014/main" val="2654505827"/>
                    </a:ext>
                  </a:extLst>
                </a:gridCol>
              </a:tblGrid>
              <a:tr h="9416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Моніторинг навченості учнів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466338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645262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583119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163386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 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295014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289251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529463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028563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161729"/>
                  </a:ext>
                </a:extLst>
              </a:tr>
              <a:tr h="4565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356234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532813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 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852992"/>
                  </a:ext>
                </a:extLst>
              </a:tr>
              <a:tr h="4565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312985"/>
                  </a:ext>
                </a:extLst>
              </a:tr>
              <a:tr h="4565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Природознавство</a:t>
                      </a:r>
                      <a:endParaRPr lang="uk-UA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uk-U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657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C485613-81C1-D098-AFE2-3458A0146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45061"/>
              </p:ext>
            </p:extLst>
          </p:nvPr>
        </p:nvGraphicFramePr>
        <p:xfrm>
          <a:off x="450937" y="513567"/>
          <a:ext cx="10860065" cy="5158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0979">
                  <a:extLst>
                    <a:ext uri="{9D8B030D-6E8A-4147-A177-3AD203B41FA5}">
                      <a16:colId xmlns:a16="http://schemas.microsoft.com/office/drawing/2014/main" val="2692969997"/>
                    </a:ext>
                  </a:extLst>
                </a:gridCol>
                <a:gridCol w="5339086">
                  <a:extLst>
                    <a:ext uri="{9D8B030D-6E8A-4147-A177-3AD203B41FA5}">
                      <a16:colId xmlns:a16="http://schemas.microsoft.com/office/drawing/2014/main" val="1555229202"/>
                    </a:ext>
                  </a:extLst>
                </a:gridCol>
              </a:tblGrid>
              <a:tr h="4138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Правознавство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1311830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515815"/>
                  </a:ext>
                </a:extLst>
              </a:tr>
              <a:tr h="4138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9890581"/>
                  </a:ext>
                </a:extLst>
              </a:tr>
              <a:tr h="4138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Етика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407099"/>
                  </a:ext>
                </a:extLst>
              </a:tr>
              <a:tr h="4138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Музика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471739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uk-UA" sz="32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4381093"/>
                  </a:ext>
                </a:extLst>
              </a:tr>
              <a:tr h="4138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uk-UA" sz="32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223919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uk-UA" sz="32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8392409"/>
                  </a:ext>
                </a:extLst>
              </a:tr>
              <a:tr h="4138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Фізкультура</a:t>
                      </a:r>
                      <a:endParaRPr lang="uk-UA" sz="32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396895"/>
                  </a:ext>
                </a:extLst>
              </a:tr>
              <a:tr h="4121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</a:t>
                      </a:r>
                      <a:r>
                        <a:rPr lang="en-US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uk-UA" sz="32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2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3470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E0DAFB-4320-A222-B503-DCE539783724}"/>
              </a:ext>
            </a:extLst>
          </p:cNvPr>
          <p:cNvSpPr txBox="1"/>
          <p:nvPr/>
        </p:nvSpPr>
        <p:spPr>
          <a:xfrm rot="10800000" flipV="1">
            <a:off x="826716" y="5776227"/>
            <a:ext cx="104842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навченості учнів – 94%</a:t>
            </a:r>
          </a:p>
        </p:txBody>
      </p:sp>
    </p:spTree>
    <p:extLst>
      <p:ext uri="{BB962C8B-B14F-4D97-AF65-F5344CB8AC3E}">
        <p14:creationId xmlns:p14="http://schemas.microsoft.com/office/powerpoint/2010/main" val="32262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A8AA6B1-6447-49A7-A55F-62D965B3B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56855"/>
              </p:ext>
            </p:extLst>
          </p:nvPr>
        </p:nvGraphicFramePr>
        <p:xfrm>
          <a:off x="0" y="-1"/>
          <a:ext cx="12192000" cy="697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8268">
                  <a:extLst>
                    <a:ext uri="{9D8B030D-6E8A-4147-A177-3AD203B41FA5}">
                      <a16:colId xmlns:a16="http://schemas.microsoft.com/office/drawing/2014/main" val="897655780"/>
                    </a:ext>
                  </a:extLst>
                </a:gridCol>
                <a:gridCol w="1395933">
                  <a:extLst>
                    <a:ext uri="{9D8B030D-6E8A-4147-A177-3AD203B41FA5}">
                      <a16:colId xmlns:a16="http://schemas.microsoft.com/office/drawing/2014/main" val="2714973055"/>
                    </a:ext>
                  </a:extLst>
                </a:gridCol>
                <a:gridCol w="1395933">
                  <a:extLst>
                    <a:ext uri="{9D8B030D-6E8A-4147-A177-3AD203B41FA5}">
                      <a16:colId xmlns:a16="http://schemas.microsoft.com/office/drawing/2014/main" val="974736922"/>
                    </a:ext>
                  </a:extLst>
                </a:gridCol>
                <a:gridCol w="1395933">
                  <a:extLst>
                    <a:ext uri="{9D8B030D-6E8A-4147-A177-3AD203B41FA5}">
                      <a16:colId xmlns:a16="http://schemas.microsoft.com/office/drawing/2014/main" val="838906258"/>
                    </a:ext>
                  </a:extLst>
                </a:gridCol>
                <a:gridCol w="1395933">
                  <a:extLst>
                    <a:ext uri="{9D8B030D-6E8A-4147-A177-3AD203B41FA5}">
                      <a16:colId xmlns:a16="http://schemas.microsoft.com/office/drawing/2014/main" val="3265778072"/>
                    </a:ext>
                  </a:extLst>
                </a:gridCol>
              </a:tblGrid>
              <a:tr h="178773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Моніторинг навченості учнів по предметах за роками</a:t>
                      </a:r>
                      <a:endParaRPr lang="uk-UA" sz="3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2633551265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85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79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82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3433287458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87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79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43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60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1337475183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89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77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74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1943935996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 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89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69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67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3088367751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75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84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82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3361818643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73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83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74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1413148331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95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96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89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86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638666881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95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92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86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87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877496262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95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69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79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955856407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96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83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84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82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2999359427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 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97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76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88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83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566643102"/>
                  </a:ext>
                </a:extLst>
              </a:tr>
              <a:tr h="58761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uk-UA" sz="24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97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C00000"/>
                          </a:solidFill>
                          <a:effectLst/>
                        </a:rPr>
                        <a:t>92</a:t>
                      </a:r>
                      <a:endParaRPr lang="uk-UA" sz="2400" b="1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C00000"/>
                          </a:solidFill>
                          <a:effectLst/>
                        </a:rPr>
                        <a:t>78</a:t>
                      </a:r>
                      <a:endParaRPr lang="uk-UA" sz="24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0" marR="36920" marT="0" marB="0"/>
                </a:tc>
                <a:extLst>
                  <a:ext uri="{0D108BD9-81ED-4DB2-BD59-A6C34878D82A}">
                    <a16:rowId xmlns:a16="http://schemas.microsoft.com/office/drawing/2014/main" val="92863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0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9A0288E-2A8A-5516-571C-40EB31A1F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5721"/>
              </p:ext>
            </p:extLst>
          </p:nvPr>
        </p:nvGraphicFramePr>
        <p:xfrm>
          <a:off x="112734" y="175364"/>
          <a:ext cx="11937306" cy="6383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0222">
                  <a:extLst>
                    <a:ext uri="{9D8B030D-6E8A-4147-A177-3AD203B41FA5}">
                      <a16:colId xmlns:a16="http://schemas.microsoft.com/office/drawing/2014/main" val="3010782116"/>
                    </a:ext>
                  </a:extLst>
                </a:gridCol>
                <a:gridCol w="1366771">
                  <a:extLst>
                    <a:ext uri="{9D8B030D-6E8A-4147-A177-3AD203B41FA5}">
                      <a16:colId xmlns:a16="http://schemas.microsoft.com/office/drawing/2014/main" val="648242674"/>
                    </a:ext>
                  </a:extLst>
                </a:gridCol>
                <a:gridCol w="1366771">
                  <a:extLst>
                    <a:ext uri="{9D8B030D-6E8A-4147-A177-3AD203B41FA5}">
                      <a16:colId xmlns:a16="http://schemas.microsoft.com/office/drawing/2014/main" val="295192164"/>
                    </a:ext>
                  </a:extLst>
                </a:gridCol>
                <a:gridCol w="1366771">
                  <a:extLst>
                    <a:ext uri="{9D8B030D-6E8A-4147-A177-3AD203B41FA5}">
                      <a16:colId xmlns:a16="http://schemas.microsoft.com/office/drawing/2014/main" val="3818827253"/>
                    </a:ext>
                  </a:extLst>
                </a:gridCol>
                <a:gridCol w="1366771">
                  <a:extLst>
                    <a:ext uri="{9D8B030D-6E8A-4147-A177-3AD203B41FA5}">
                      <a16:colId xmlns:a16="http://schemas.microsoft.com/office/drawing/2014/main" val="3263485087"/>
                    </a:ext>
                  </a:extLst>
                </a:gridCol>
              </a:tblGrid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Природознавство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uk-UA" sz="36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3170521712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Правознавство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2739422994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2709886932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403380421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Етика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579556812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Музика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2185673123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2212514210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413664480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2078524211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Фізкультура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887670726"/>
                  </a:ext>
                </a:extLst>
              </a:tr>
              <a:tr h="4809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</a:t>
                      </a:r>
                      <a:r>
                        <a:rPr lang="uk-UA" sz="36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en-US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3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uk-UA" sz="3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uk-UA" sz="3600" b="1" i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uk-UA" sz="36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27" marR="37927" marT="0" marB="0"/>
                </a:tc>
                <a:extLst>
                  <a:ext uri="{0D108BD9-81ED-4DB2-BD59-A6C34878D82A}">
                    <a16:rowId xmlns:a16="http://schemas.microsoft.com/office/drawing/2014/main" val="345346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0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E8F064-166A-3F66-B587-B714BAE3A751}"/>
              </a:ext>
            </a:extLst>
          </p:cNvPr>
          <p:cNvSpPr txBox="1"/>
          <p:nvPr/>
        </p:nvSpPr>
        <p:spPr>
          <a:xfrm>
            <a:off x="501041" y="463463"/>
            <a:ext cx="10860066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навченості</a:t>
            </a:r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ru-RU" sz="4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4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роками </a:t>
            </a:r>
          </a:p>
          <a:p>
            <a:pPr algn="ctr"/>
            <a:endParaRPr lang="ru-RU" sz="1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= 82%</a:t>
            </a:r>
          </a:p>
          <a:p>
            <a:r>
              <a:rPr lang="ru-RU" sz="4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= 86%</a:t>
            </a:r>
          </a:p>
          <a:p>
            <a:r>
              <a:rPr lang="ru-RU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= 86%</a:t>
            </a:r>
          </a:p>
          <a:p>
            <a:r>
              <a:rPr lang="ru-RU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= 88%</a:t>
            </a:r>
          </a:p>
          <a:p>
            <a:r>
              <a:rPr lang="ru-RU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= 94%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1BB2B78-FBE5-0E3B-B1A7-9916A3FF1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131" y="2055844"/>
            <a:ext cx="6579557" cy="433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0061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2742</TotalTime>
  <Words>270</Words>
  <Application>Microsoft Office PowerPoint</Application>
  <PresentationFormat>Широкоэкранный</PresentationFormat>
  <Paragraphs>189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Галерея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 вчителя початкових класів</dc:title>
  <dc:creator>ТехноРай</dc:creator>
  <cp:lastModifiedBy>Галина Красілич</cp:lastModifiedBy>
  <cp:revision>134</cp:revision>
  <dcterms:created xsi:type="dcterms:W3CDTF">2021-12-08T19:32:50Z</dcterms:created>
  <dcterms:modified xsi:type="dcterms:W3CDTF">2023-07-04T19:37:56Z</dcterms:modified>
</cp:coreProperties>
</file>