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72"/>
  </p:notesMasterIdLst>
  <p:sldIdLst>
    <p:sldId id="274" r:id="rId2"/>
    <p:sldId id="285" r:id="rId3"/>
    <p:sldId id="295" r:id="rId4"/>
    <p:sldId id="286" r:id="rId5"/>
    <p:sldId id="292" r:id="rId6"/>
    <p:sldId id="297" r:id="rId7"/>
    <p:sldId id="298" r:id="rId8"/>
    <p:sldId id="299" r:id="rId9"/>
    <p:sldId id="300" r:id="rId10"/>
    <p:sldId id="301" r:id="rId11"/>
    <p:sldId id="302" r:id="rId12"/>
    <p:sldId id="303" r:id="rId13"/>
    <p:sldId id="309" r:id="rId14"/>
    <p:sldId id="290" r:id="rId15"/>
    <p:sldId id="306" r:id="rId16"/>
    <p:sldId id="287" r:id="rId17"/>
    <p:sldId id="293" r:id="rId18"/>
    <p:sldId id="307" r:id="rId19"/>
    <p:sldId id="310" r:id="rId20"/>
    <p:sldId id="305" r:id="rId21"/>
    <p:sldId id="308" r:id="rId22"/>
    <p:sldId id="288" r:id="rId23"/>
    <p:sldId id="313" r:id="rId24"/>
    <p:sldId id="291" r:id="rId25"/>
    <p:sldId id="277" r:id="rId26"/>
    <p:sldId id="312" r:id="rId27"/>
    <p:sldId id="311" r:id="rId28"/>
    <p:sldId id="355" r:id="rId29"/>
    <p:sldId id="348" r:id="rId30"/>
    <p:sldId id="346" r:id="rId31"/>
    <p:sldId id="349" r:id="rId32"/>
    <p:sldId id="347" r:id="rId33"/>
    <p:sldId id="343" r:id="rId34"/>
    <p:sldId id="344" r:id="rId35"/>
    <p:sldId id="319" r:id="rId36"/>
    <p:sldId id="318" r:id="rId37"/>
    <p:sldId id="317" r:id="rId38"/>
    <p:sldId id="356" r:id="rId39"/>
    <p:sldId id="315" r:id="rId40"/>
    <p:sldId id="316" r:id="rId41"/>
    <p:sldId id="345" r:id="rId42"/>
    <p:sldId id="358" r:id="rId43"/>
    <p:sldId id="359" r:id="rId44"/>
    <p:sldId id="326" r:id="rId45"/>
    <p:sldId id="327" r:id="rId46"/>
    <p:sldId id="323" r:id="rId47"/>
    <p:sldId id="324" r:id="rId48"/>
    <p:sldId id="329" r:id="rId49"/>
    <p:sldId id="325" r:id="rId50"/>
    <p:sldId id="330" r:id="rId51"/>
    <p:sldId id="331" r:id="rId52"/>
    <p:sldId id="314" r:id="rId53"/>
    <p:sldId id="367" r:id="rId54"/>
    <p:sldId id="368" r:id="rId55"/>
    <p:sldId id="369" r:id="rId56"/>
    <p:sldId id="328" r:id="rId57"/>
    <p:sldId id="338" r:id="rId58"/>
    <p:sldId id="353" r:id="rId59"/>
    <p:sldId id="352" r:id="rId60"/>
    <p:sldId id="273" r:id="rId61"/>
    <p:sldId id="360" r:id="rId62"/>
    <p:sldId id="366" r:id="rId63"/>
    <p:sldId id="361" r:id="rId64"/>
    <p:sldId id="362" r:id="rId65"/>
    <p:sldId id="371" r:id="rId66"/>
    <p:sldId id="337" r:id="rId67"/>
    <p:sldId id="275" r:id="rId68"/>
    <p:sldId id="370" r:id="rId69"/>
    <p:sldId id="372" r:id="rId70"/>
    <p:sldId id="339" r:id="rId7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A50021"/>
    <a:srgbClr val="250F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22684" autoAdjust="0"/>
    <p:restoredTop sz="99664" autoAdjust="0"/>
  </p:normalViewPr>
  <p:slideViewPr>
    <p:cSldViewPr>
      <p:cViewPr varScale="1">
        <p:scale>
          <a:sx n="78" d="100"/>
          <a:sy n="78" d="100"/>
        </p:scale>
        <p:origin x="-65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9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українська мова</c:v>
                </c:pt>
                <c:pt idx="1">
                  <c:v>українська література</c:v>
                </c:pt>
                <c:pt idx="2">
                  <c:v>зарубіжна література</c:v>
                </c:pt>
                <c:pt idx="3">
                  <c:v>німецька мова</c:v>
                </c:pt>
                <c:pt idx="4">
                  <c:v>англійська мова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83</c:v>
                </c:pt>
                <c:pt idx="4">
                  <c:v>67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8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українська мова</c:v>
                </c:pt>
                <c:pt idx="1">
                  <c:v>українська література</c:v>
                </c:pt>
                <c:pt idx="2">
                  <c:v>зарубіжна література</c:v>
                </c:pt>
                <c:pt idx="3">
                  <c:v>німецька мова</c:v>
                </c:pt>
                <c:pt idx="4">
                  <c:v>англійська мова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75</c:v>
                </c:pt>
                <c:pt idx="1">
                  <c:v>75</c:v>
                </c:pt>
                <c:pt idx="2">
                  <c:v>75</c:v>
                </c:pt>
                <c:pt idx="3">
                  <c:v>75</c:v>
                </c:pt>
                <c:pt idx="4">
                  <c:v>63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7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українська мова</c:v>
                </c:pt>
                <c:pt idx="1">
                  <c:v>українська література</c:v>
                </c:pt>
                <c:pt idx="2">
                  <c:v>зарубіжна література</c:v>
                </c:pt>
                <c:pt idx="3">
                  <c:v>німецька мова</c:v>
                </c:pt>
                <c:pt idx="4">
                  <c:v>англійська мова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60</c:v>
                </c:pt>
                <c:pt idx="1">
                  <c:v>60</c:v>
                </c:pt>
                <c:pt idx="2">
                  <c:v>80</c:v>
                </c:pt>
                <c:pt idx="3">
                  <c:v>60</c:v>
                </c:pt>
                <c:pt idx="4">
                  <c:v>40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6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українська мова</c:v>
                </c:pt>
                <c:pt idx="1">
                  <c:v>українська література</c:v>
                </c:pt>
                <c:pt idx="2">
                  <c:v>зарубіжна література</c:v>
                </c:pt>
                <c:pt idx="3">
                  <c:v>німецька мова</c:v>
                </c:pt>
                <c:pt idx="4">
                  <c:v>англійська мова</c:v>
                </c:pt>
              </c:strCache>
            </c:strRef>
          </c:cat>
          <c:val>
            <c:numRef>
              <c:f>Лист1!$E$2:$E$6</c:f>
              <c:numCache>
                <c:formatCode>General</c:formatCode>
                <c:ptCount val="5"/>
                <c:pt idx="0">
                  <c:v>75</c:v>
                </c:pt>
                <c:pt idx="1">
                  <c:v>100</c:v>
                </c:pt>
                <c:pt idx="2">
                  <c:v>75</c:v>
                </c:pt>
                <c:pt idx="3">
                  <c:v>50</c:v>
                </c:pt>
                <c:pt idx="4">
                  <c:v>50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5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українська мова</c:v>
                </c:pt>
                <c:pt idx="1">
                  <c:v>українська література</c:v>
                </c:pt>
                <c:pt idx="2">
                  <c:v>зарубіжна література</c:v>
                </c:pt>
                <c:pt idx="3">
                  <c:v>німецька мова</c:v>
                </c:pt>
                <c:pt idx="4">
                  <c:v>англійська мова</c:v>
                </c:pt>
              </c:strCache>
            </c:strRef>
          </c:cat>
          <c:val>
            <c:numRef>
              <c:f>Лист1!$F$2:$F$6</c:f>
              <c:numCache>
                <c:formatCode>General</c:formatCode>
                <c:ptCount val="5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78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177856"/>
        <c:axId val="21179392"/>
      </c:barChart>
      <c:catAx>
        <c:axId val="2117785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accent6">
                    <a:lumMod val="50000"/>
                  </a:schemeClr>
                </a:solidFill>
              </a:defRPr>
            </a:pPr>
            <a:endParaRPr lang="ru-RU"/>
          </a:p>
        </c:txPr>
        <c:crossAx val="21179392"/>
        <c:crosses val="autoZero"/>
        <c:auto val="1"/>
        <c:lblAlgn val="ctr"/>
        <c:lblOffset val="100"/>
        <c:noMultiLvlLbl val="0"/>
      </c:catAx>
      <c:valAx>
        <c:axId val="2117939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1177856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28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2000" b="1"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 2</c:v>
                </c:pt>
              </c:strCache>
            </c:strRef>
          </c:tx>
          <c:invertIfNegative val="0"/>
          <c:cat>
            <c:strRef>
              <c:f>Лист1!$A$2:$A$8</c:f>
              <c:strCache>
                <c:ptCount val="7"/>
                <c:pt idx="0">
                  <c:v>3 клас</c:v>
                </c:pt>
                <c:pt idx="1">
                  <c:v>5 клас</c:v>
                </c:pt>
                <c:pt idx="2">
                  <c:v>9 клас</c:v>
                </c:pt>
                <c:pt idx="3">
                  <c:v>4 клас</c:v>
                </c:pt>
                <c:pt idx="4">
                  <c:v>6 клас</c:v>
                </c:pt>
                <c:pt idx="5">
                  <c:v>8 клас</c:v>
                </c:pt>
                <c:pt idx="6">
                  <c:v>7 клас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100</c:v>
                </c:pt>
                <c:pt idx="1">
                  <c:v>97</c:v>
                </c:pt>
                <c:pt idx="2">
                  <c:v>93</c:v>
                </c:pt>
                <c:pt idx="3">
                  <c:v>90</c:v>
                </c:pt>
                <c:pt idx="4">
                  <c:v>87</c:v>
                </c:pt>
                <c:pt idx="5">
                  <c:v>81</c:v>
                </c:pt>
                <c:pt idx="6">
                  <c:v>71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6192128"/>
        <c:axId val="26198016"/>
      </c:barChart>
      <c:catAx>
        <c:axId val="2619212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accent6">
                    <a:lumMod val="50000"/>
                  </a:schemeClr>
                </a:solidFill>
              </a:defRPr>
            </a:pPr>
            <a:endParaRPr lang="ru-RU"/>
          </a:p>
        </c:txPr>
        <c:crossAx val="26198016"/>
        <c:crosses val="autoZero"/>
        <c:auto val="1"/>
        <c:lblAlgn val="ctr"/>
        <c:lblOffset val="100"/>
        <c:noMultiLvlLbl val="0"/>
      </c:catAx>
      <c:valAx>
        <c:axId val="2619801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accent6">
                    <a:lumMod val="50000"/>
                  </a:schemeClr>
                </a:solidFill>
              </a:defRPr>
            </a:pPr>
            <a:endParaRPr lang="ru-RU"/>
          </a:p>
        </c:txPr>
        <c:crossAx val="2619212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2400" b="1"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9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історія України</c:v>
                </c:pt>
                <c:pt idx="1">
                  <c:v>всесвітня історія</c:v>
                </c:pt>
                <c:pt idx="2">
                  <c:v>право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8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історія України</c:v>
                </c:pt>
                <c:pt idx="1">
                  <c:v>всесвітня історія</c:v>
                </c:pt>
                <c:pt idx="2">
                  <c:v>право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75</c:v>
                </c:pt>
                <c:pt idx="1">
                  <c:v>75</c:v>
                </c:pt>
                <c:pt idx="2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7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історія України</c:v>
                </c:pt>
                <c:pt idx="1">
                  <c:v>всесвітня історія</c:v>
                </c:pt>
                <c:pt idx="2">
                  <c:v>право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60</c:v>
                </c:pt>
                <c:pt idx="1">
                  <c:v>60</c:v>
                </c:pt>
                <c:pt idx="2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6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історія України</c:v>
                </c:pt>
                <c:pt idx="1">
                  <c:v>всесвітня історія</c:v>
                </c:pt>
                <c:pt idx="2">
                  <c:v>право</c:v>
                </c:pt>
              </c:strCache>
            </c:str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75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5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історія України</c:v>
                </c:pt>
                <c:pt idx="1">
                  <c:v>всесвітня історія</c:v>
                </c:pt>
                <c:pt idx="2">
                  <c:v>право</c:v>
                </c:pt>
              </c:strCache>
            </c:strRef>
          </c:cat>
          <c:val>
            <c:numRef>
              <c:f>Лист1!$F$2:$F$4</c:f>
              <c:numCache>
                <c:formatCode>General</c:formatCode>
                <c:ptCount val="3"/>
                <c:pt idx="0">
                  <c:v>100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5577728"/>
        <c:axId val="25579520"/>
      </c:barChart>
      <c:catAx>
        <c:axId val="2557772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accent6">
                    <a:lumMod val="50000"/>
                  </a:schemeClr>
                </a:solidFill>
              </a:defRPr>
            </a:pPr>
            <a:endParaRPr lang="ru-RU"/>
          </a:p>
        </c:txPr>
        <c:crossAx val="25579520"/>
        <c:crosses val="autoZero"/>
        <c:auto val="1"/>
        <c:lblAlgn val="ctr"/>
        <c:lblOffset val="100"/>
        <c:noMultiLvlLbl val="0"/>
      </c:catAx>
      <c:valAx>
        <c:axId val="2557952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557772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2800" b="1"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9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алгебра</c:v>
                </c:pt>
                <c:pt idx="1">
                  <c:v>геометрія</c:v>
                </c:pt>
                <c:pt idx="2">
                  <c:v>математика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67</c:v>
                </c:pt>
                <c:pt idx="1">
                  <c:v>67</c:v>
                </c:pt>
                <c:pt idx="2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8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алгебра</c:v>
                </c:pt>
                <c:pt idx="1">
                  <c:v>геометрія</c:v>
                </c:pt>
                <c:pt idx="2">
                  <c:v>математика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75</c:v>
                </c:pt>
                <c:pt idx="1">
                  <c:v>75</c:v>
                </c:pt>
                <c:pt idx="2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7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алгебра</c:v>
                </c:pt>
                <c:pt idx="1">
                  <c:v>геометрія</c:v>
                </c:pt>
                <c:pt idx="2">
                  <c:v>математика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80</c:v>
                </c:pt>
                <c:pt idx="1">
                  <c:v>60</c:v>
                </c:pt>
                <c:pt idx="2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6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алгебра</c:v>
                </c:pt>
                <c:pt idx="1">
                  <c:v>геометрія</c:v>
                </c:pt>
                <c:pt idx="2">
                  <c:v>математика</c:v>
                </c:pt>
              </c:strCache>
            </c:str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75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5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алгебра</c:v>
                </c:pt>
                <c:pt idx="1">
                  <c:v>геометрія</c:v>
                </c:pt>
                <c:pt idx="2">
                  <c:v>математика</c:v>
                </c:pt>
              </c:strCache>
            </c:strRef>
          </c:cat>
          <c:val>
            <c:numRef>
              <c:f>Лист1!$F$2:$F$4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89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5639936"/>
        <c:axId val="25649920"/>
      </c:barChart>
      <c:catAx>
        <c:axId val="25639936"/>
        <c:scaling>
          <c:orientation val="minMax"/>
        </c:scaling>
        <c:delete val="0"/>
        <c:axPos val="b"/>
        <c:majorTickMark val="out"/>
        <c:minorTickMark val="none"/>
        <c:tickLblPos val="nextTo"/>
        <c:crossAx val="25649920"/>
        <c:crosses val="autoZero"/>
        <c:auto val="1"/>
        <c:lblAlgn val="ctr"/>
        <c:lblOffset val="100"/>
        <c:noMultiLvlLbl val="0"/>
      </c:catAx>
      <c:valAx>
        <c:axId val="2564992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563993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2800" b="1">
          <a:solidFill>
            <a:schemeClr val="accent6">
              <a:lumMod val="50000"/>
            </a:schemeClr>
          </a:solidFill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9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біологія</c:v>
                </c:pt>
                <c:pt idx="1">
                  <c:v>географія</c:v>
                </c:pt>
                <c:pt idx="2">
                  <c:v>фізика</c:v>
                </c:pt>
                <c:pt idx="3">
                  <c:v>хімія</c:v>
                </c:pt>
                <c:pt idx="4">
                  <c:v>природа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100</c:v>
                </c:pt>
                <c:pt idx="1">
                  <c:v>100</c:v>
                </c:pt>
                <c:pt idx="2">
                  <c:v>83</c:v>
                </c:pt>
                <c:pt idx="3">
                  <c:v>100</c:v>
                </c:pt>
                <c:pt idx="4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8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біологія</c:v>
                </c:pt>
                <c:pt idx="1">
                  <c:v>географія</c:v>
                </c:pt>
                <c:pt idx="2">
                  <c:v>фізика</c:v>
                </c:pt>
                <c:pt idx="3">
                  <c:v>хімія</c:v>
                </c:pt>
                <c:pt idx="4">
                  <c:v>природа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75</c:v>
                </c:pt>
                <c:pt idx="1">
                  <c:v>75</c:v>
                </c:pt>
                <c:pt idx="2">
                  <c:v>75</c:v>
                </c:pt>
                <c:pt idx="3">
                  <c:v>75</c:v>
                </c:pt>
                <c:pt idx="4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7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біологія</c:v>
                </c:pt>
                <c:pt idx="1">
                  <c:v>географія</c:v>
                </c:pt>
                <c:pt idx="2">
                  <c:v>фізика</c:v>
                </c:pt>
                <c:pt idx="3">
                  <c:v>хімія</c:v>
                </c:pt>
                <c:pt idx="4">
                  <c:v>природа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60</c:v>
                </c:pt>
                <c:pt idx="1">
                  <c:v>60</c:v>
                </c:pt>
                <c:pt idx="2">
                  <c:v>60</c:v>
                </c:pt>
                <c:pt idx="3">
                  <c:v>80</c:v>
                </c:pt>
                <c:pt idx="4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6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біологія</c:v>
                </c:pt>
                <c:pt idx="1">
                  <c:v>географія</c:v>
                </c:pt>
                <c:pt idx="2">
                  <c:v>фізика</c:v>
                </c:pt>
                <c:pt idx="3">
                  <c:v>хімія</c:v>
                </c:pt>
                <c:pt idx="4">
                  <c:v>природа</c:v>
                </c:pt>
              </c:strCache>
            </c:strRef>
          </c:cat>
          <c:val>
            <c:numRef>
              <c:f>Лист1!$E$2:$E$6</c:f>
              <c:numCache>
                <c:formatCode>General</c:formatCode>
                <c:ptCount val="5"/>
                <c:pt idx="0">
                  <c:v>100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5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біологія</c:v>
                </c:pt>
                <c:pt idx="1">
                  <c:v>географія</c:v>
                </c:pt>
                <c:pt idx="2">
                  <c:v>фізика</c:v>
                </c:pt>
                <c:pt idx="3">
                  <c:v>хімія</c:v>
                </c:pt>
                <c:pt idx="4">
                  <c:v>природа</c:v>
                </c:pt>
              </c:strCache>
            </c:strRef>
          </c:cat>
          <c:val>
            <c:numRef>
              <c:f>Лист1!$F$2:$F$6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872064"/>
        <c:axId val="22873600"/>
      </c:barChart>
      <c:catAx>
        <c:axId val="2287206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240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2873600"/>
        <c:crosses val="autoZero"/>
        <c:auto val="1"/>
        <c:lblAlgn val="ctr"/>
        <c:lblOffset val="100"/>
        <c:noMultiLvlLbl val="0"/>
      </c:catAx>
      <c:valAx>
        <c:axId val="2287360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40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2872064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24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2400" b="1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9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мистецтво</c:v>
                </c:pt>
                <c:pt idx="1">
                  <c:v>музика</c:v>
                </c:pt>
                <c:pt idx="2">
                  <c:v>обр.мистецтво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100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8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мистецтво</c:v>
                </c:pt>
                <c:pt idx="1">
                  <c:v>музика</c:v>
                </c:pt>
                <c:pt idx="2">
                  <c:v>обр.мистецтво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88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7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мистецтво</c:v>
                </c:pt>
                <c:pt idx="1">
                  <c:v>музика</c:v>
                </c:pt>
                <c:pt idx="2">
                  <c:v>обр.мистецтво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0</c:v>
                </c:pt>
                <c:pt idx="1">
                  <c:v>100</c:v>
                </c:pt>
                <c:pt idx="2">
                  <c:v>100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6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мистецтво</c:v>
                </c:pt>
                <c:pt idx="1">
                  <c:v>музика</c:v>
                </c:pt>
                <c:pt idx="2">
                  <c:v>обр.мистецтво</c:v>
                </c:pt>
              </c:strCache>
            </c:str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0</c:v>
                </c:pt>
                <c:pt idx="1">
                  <c:v>100</c:v>
                </c:pt>
                <c:pt idx="2">
                  <c:v>100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5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мистецтво</c:v>
                </c:pt>
                <c:pt idx="1">
                  <c:v>музика</c:v>
                </c:pt>
                <c:pt idx="2">
                  <c:v>обр.мистецтво</c:v>
                </c:pt>
              </c:strCache>
            </c:strRef>
          </c:cat>
          <c:val>
            <c:numRef>
              <c:f>Лист1!$F$2:$F$4</c:f>
              <c:numCache>
                <c:formatCode>General</c:formatCode>
                <c:ptCount val="3"/>
                <c:pt idx="0">
                  <c:v>0</c:v>
                </c:pt>
                <c:pt idx="1">
                  <c:v>100</c:v>
                </c:pt>
                <c:pt idx="2">
                  <c:v>100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5690880"/>
        <c:axId val="25692416"/>
      </c:barChart>
      <c:catAx>
        <c:axId val="2569088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240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5692416"/>
        <c:crosses val="autoZero"/>
        <c:auto val="1"/>
        <c:lblAlgn val="ctr"/>
        <c:lblOffset val="100"/>
        <c:noMultiLvlLbl val="0"/>
      </c:catAx>
      <c:valAx>
        <c:axId val="2569241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4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5690880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2800" b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 b="1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9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2"/>
                <c:pt idx="0">
                  <c:v>інформатика</c:v>
                </c:pt>
                <c:pt idx="1">
                  <c:v>трудове навчання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100</c:v>
                </c:pt>
                <c:pt idx="1">
                  <c:v>100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8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2"/>
                <c:pt idx="0">
                  <c:v>інформатика</c:v>
                </c:pt>
                <c:pt idx="1">
                  <c:v>трудове навчання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100</c:v>
                </c:pt>
                <c:pt idx="1">
                  <c:v>100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7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2"/>
                <c:pt idx="0">
                  <c:v>інформатика</c:v>
                </c:pt>
                <c:pt idx="1">
                  <c:v>трудове навчання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80</c:v>
                </c:pt>
                <c:pt idx="1">
                  <c:v>100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6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2"/>
                <c:pt idx="0">
                  <c:v>інформатика</c:v>
                </c:pt>
                <c:pt idx="1">
                  <c:v>трудове навчання</c:v>
                </c:pt>
              </c:strCache>
            </c:strRef>
          </c:cat>
          <c:val>
            <c:numRef>
              <c:f>Лист1!$E$2:$E$3</c:f>
              <c:numCache>
                <c:formatCode>General</c:formatCode>
                <c:ptCount val="2"/>
                <c:pt idx="0">
                  <c:v>100</c:v>
                </c:pt>
                <c:pt idx="1">
                  <c:v>100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5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2"/>
                <c:pt idx="0">
                  <c:v>інформатика</c:v>
                </c:pt>
                <c:pt idx="1">
                  <c:v>трудове навчання</c:v>
                </c:pt>
              </c:strCache>
            </c:strRef>
          </c:cat>
          <c:val>
            <c:numRef>
              <c:f>Лист1!$F$2:$F$3</c:f>
              <c:numCache>
                <c:formatCode>General</c:formatCode>
                <c:ptCount val="2"/>
                <c:pt idx="0">
                  <c:v>100</c:v>
                </c:pt>
                <c:pt idx="1">
                  <c:v>100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5731456"/>
        <c:axId val="25732992"/>
      </c:barChart>
      <c:catAx>
        <c:axId val="2573145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280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5732992"/>
        <c:crosses val="autoZero"/>
        <c:auto val="1"/>
        <c:lblAlgn val="ctr"/>
        <c:lblOffset val="100"/>
        <c:noMultiLvlLbl val="0"/>
      </c:catAx>
      <c:valAx>
        <c:axId val="2573299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40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5731456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2800" b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 b="1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9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2"/>
                <c:pt idx="0">
                  <c:v>основи здоров'я</c:v>
                </c:pt>
                <c:pt idx="1">
                  <c:v>Фізкультура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100</c:v>
                </c:pt>
                <c:pt idx="1">
                  <c:v>100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8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2"/>
                <c:pt idx="0">
                  <c:v>основи здоров'я</c:v>
                </c:pt>
                <c:pt idx="1">
                  <c:v>Фізкультура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88</c:v>
                </c:pt>
                <c:pt idx="1">
                  <c:v>100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7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2"/>
                <c:pt idx="0">
                  <c:v>основи здоров'я</c:v>
                </c:pt>
                <c:pt idx="1">
                  <c:v>Фізкультура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80</c:v>
                </c:pt>
                <c:pt idx="1">
                  <c:v>100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6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2"/>
                <c:pt idx="0">
                  <c:v>основи здоров'я</c:v>
                </c:pt>
                <c:pt idx="1">
                  <c:v>Фізкультура</c:v>
                </c:pt>
              </c:strCache>
            </c:strRef>
          </c:cat>
          <c:val>
            <c:numRef>
              <c:f>Лист1!$E$2:$E$3</c:f>
              <c:numCache>
                <c:formatCode>General</c:formatCode>
                <c:ptCount val="2"/>
                <c:pt idx="0">
                  <c:v>100</c:v>
                </c:pt>
                <c:pt idx="1">
                  <c:v>100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5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2"/>
                <c:pt idx="0">
                  <c:v>основи здоров'я</c:v>
                </c:pt>
                <c:pt idx="1">
                  <c:v>Фізкультура</c:v>
                </c:pt>
              </c:strCache>
            </c:strRef>
          </c:cat>
          <c:val>
            <c:numRef>
              <c:f>Лист1!$F$2:$F$3</c:f>
              <c:numCache>
                <c:formatCode>General</c:formatCode>
                <c:ptCount val="2"/>
                <c:pt idx="0">
                  <c:v>100</c:v>
                </c:pt>
                <c:pt idx="1">
                  <c:v>100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5863296"/>
        <c:axId val="25864832"/>
      </c:barChart>
      <c:catAx>
        <c:axId val="25863296"/>
        <c:scaling>
          <c:orientation val="minMax"/>
        </c:scaling>
        <c:delete val="0"/>
        <c:axPos val="b"/>
        <c:majorTickMark val="out"/>
        <c:minorTickMark val="none"/>
        <c:tickLblPos val="nextTo"/>
        <c:crossAx val="25864832"/>
        <c:crosses val="autoZero"/>
        <c:auto val="1"/>
        <c:lblAlgn val="ctr"/>
        <c:lblOffset val="100"/>
        <c:noMultiLvlLbl val="0"/>
      </c:catAx>
      <c:valAx>
        <c:axId val="2586483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586329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2400" b="1">
          <a:solidFill>
            <a:schemeClr val="accent6">
              <a:lumMod val="50000"/>
            </a:schemeClr>
          </a:solidFill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9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Християнська етика 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8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Християнська етика 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100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7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Християнська етика 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100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6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Християнська етика 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  <c:pt idx="0">
                  <c:v>100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5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Християнська етика </c:v>
                </c:pt>
              </c:strCache>
            </c:strRef>
          </c:cat>
          <c:val>
            <c:numRef>
              <c:f>Лист1!$F$2</c:f>
              <c:numCache>
                <c:formatCode>General</c:formatCode>
                <c:ptCount val="1"/>
                <c:pt idx="0">
                  <c:v>100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5896832"/>
        <c:axId val="25898368"/>
      </c:barChart>
      <c:catAx>
        <c:axId val="25896832"/>
        <c:scaling>
          <c:orientation val="minMax"/>
        </c:scaling>
        <c:delete val="0"/>
        <c:axPos val="b"/>
        <c:majorTickMark val="out"/>
        <c:minorTickMark val="none"/>
        <c:tickLblPos val="nextTo"/>
        <c:crossAx val="25898368"/>
        <c:crosses val="autoZero"/>
        <c:auto val="1"/>
        <c:lblAlgn val="ctr"/>
        <c:lblOffset val="100"/>
        <c:noMultiLvlLbl val="0"/>
      </c:catAx>
      <c:valAx>
        <c:axId val="2589836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589683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2400" b="1">
          <a:solidFill>
            <a:schemeClr val="accent6">
              <a:lumMod val="50000"/>
            </a:schemeClr>
          </a:solidFill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4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математика</c:v>
                </c:pt>
                <c:pt idx="1">
                  <c:v>укр.мова</c:v>
                </c:pt>
                <c:pt idx="2">
                  <c:v>читання</c:v>
                </c:pt>
                <c:pt idx="3">
                  <c:v>природознавство</c:v>
                </c:pt>
                <c:pt idx="4">
                  <c:v>нім. мова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83</c:v>
                </c:pt>
                <c:pt idx="1">
                  <c:v>83</c:v>
                </c:pt>
                <c:pt idx="2">
                  <c:v>100</c:v>
                </c:pt>
                <c:pt idx="3">
                  <c:v>100</c:v>
                </c:pt>
                <c:pt idx="4">
                  <c:v>83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3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математика</c:v>
                </c:pt>
                <c:pt idx="1">
                  <c:v>укр.мова</c:v>
                </c:pt>
                <c:pt idx="2">
                  <c:v>читання</c:v>
                </c:pt>
                <c:pt idx="3">
                  <c:v>природознавство</c:v>
                </c:pt>
                <c:pt idx="4">
                  <c:v>нім. мова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5807872"/>
        <c:axId val="26051328"/>
      </c:barChart>
      <c:catAx>
        <c:axId val="2580787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2800" b="1">
                <a:solidFill>
                  <a:schemeClr val="accent6">
                    <a:lumMod val="50000"/>
                  </a:schemeClr>
                </a:solidFill>
              </a:defRPr>
            </a:pPr>
            <a:endParaRPr lang="ru-RU"/>
          </a:p>
        </c:txPr>
        <c:crossAx val="26051328"/>
        <c:crosses val="autoZero"/>
        <c:auto val="1"/>
        <c:lblAlgn val="ctr"/>
        <c:lblOffset val="100"/>
        <c:noMultiLvlLbl val="0"/>
      </c:catAx>
      <c:valAx>
        <c:axId val="2605132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solidFill>
                  <a:srgbClr val="250F5D"/>
                </a:solidFill>
              </a:defRPr>
            </a:pPr>
            <a:endParaRPr lang="ru-RU"/>
          </a:p>
        </c:txPr>
        <c:crossAx val="25807872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2800" b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2000"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E3EA2A-DE6E-48CE-822D-129831D7C399}" type="datetimeFigureOut">
              <a:rPr lang="uk-UA" smtClean="0"/>
              <a:t>07.01.2021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9E99CD-8696-4934-B69A-AB7996DC954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61761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E99CD-8696-4934-B69A-AB7996DC9541}" type="slidenum">
              <a:rPr lang="uk-UA" smtClean="0"/>
              <a:t>28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66518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B55B2-C6EA-4E9E-B3EA-5AA0309473E6}" type="datetimeFigureOut">
              <a:rPr lang="uk-UA" smtClean="0"/>
              <a:t>07.01.2021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7B01A-78A1-4E3C-97EF-05BD5C16BDED}" type="slidenum">
              <a:rPr lang="uk-UA" smtClean="0"/>
              <a:t>‹#›</a:t>
            </a:fld>
            <a:endParaRPr lang="uk-UA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B55B2-C6EA-4E9E-B3EA-5AA0309473E6}" type="datetimeFigureOut">
              <a:rPr lang="uk-UA" smtClean="0"/>
              <a:t>07.01.2021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7B01A-78A1-4E3C-97EF-05BD5C16BDE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B55B2-C6EA-4E9E-B3EA-5AA0309473E6}" type="datetimeFigureOut">
              <a:rPr lang="uk-UA" smtClean="0"/>
              <a:t>07.01.2021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7B01A-78A1-4E3C-97EF-05BD5C16BDE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B55B2-C6EA-4E9E-B3EA-5AA0309473E6}" type="datetimeFigureOut">
              <a:rPr lang="uk-UA" smtClean="0"/>
              <a:t>07.01.2021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7B01A-78A1-4E3C-97EF-05BD5C16BDED}" type="slidenum">
              <a:rPr lang="uk-UA" smtClean="0"/>
              <a:t>‹#›</a:t>
            </a:fld>
            <a:endParaRPr lang="uk-UA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B55B2-C6EA-4E9E-B3EA-5AA0309473E6}" type="datetimeFigureOut">
              <a:rPr lang="uk-UA" smtClean="0"/>
              <a:t>07.01.2021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7B01A-78A1-4E3C-97EF-05BD5C16BDE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B55B2-C6EA-4E9E-B3EA-5AA0309473E6}" type="datetimeFigureOut">
              <a:rPr lang="uk-UA" smtClean="0"/>
              <a:t>07.01.2021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7B01A-78A1-4E3C-97EF-05BD5C16BDED}" type="slidenum">
              <a:rPr lang="uk-UA" smtClean="0"/>
              <a:t>‹#›</a:t>
            </a:fld>
            <a:endParaRPr lang="uk-UA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B55B2-C6EA-4E9E-B3EA-5AA0309473E6}" type="datetimeFigureOut">
              <a:rPr lang="uk-UA" smtClean="0"/>
              <a:t>07.01.2021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7B01A-78A1-4E3C-97EF-05BD5C16BDED}" type="slidenum">
              <a:rPr lang="uk-UA" smtClean="0"/>
              <a:t>‹#›</a:t>
            </a:fld>
            <a:endParaRPr lang="uk-UA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B55B2-C6EA-4E9E-B3EA-5AA0309473E6}" type="datetimeFigureOut">
              <a:rPr lang="uk-UA" smtClean="0"/>
              <a:t>07.01.2021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7B01A-78A1-4E3C-97EF-05BD5C16BDE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B55B2-C6EA-4E9E-B3EA-5AA0309473E6}" type="datetimeFigureOut">
              <a:rPr lang="uk-UA" smtClean="0"/>
              <a:t>07.01.2021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7B01A-78A1-4E3C-97EF-05BD5C16BDE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B55B2-C6EA-4E9E-B3EA-5AA0309473E6}" type="datetimeFigureOut">
              <a:rPr lang="uk-UA" smtClean="0"/>
              <a:t>07.01.2021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7B01A-78A1-4E3C-97EF-05BD5C16BDE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B55B2-C6EA-4E9E-B3EA-5AA0309473E6}" type="datetimeFigureOut">
              <a:rPr lang="uk-UA" smtClean="0"/>
              <a:t>07.01.2021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7B01A-78A1-4E3C-97EF-05BD5C16BDED}" type="slidenum">
              <a:rPr lang="uk-UA" smtClean="0"/>
              <a:t>‹#›</a:t>
            </a:fld>
            <a:endParaRPr lang="uk-U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E5B55B2-C6EA-4E9E-B3EA-5AA0309473E6}" type="datetimeFigureOut">
              <a:rPr lang="uk-UA" smtClean="0"/>
              <a:t>07.01.2021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2D7B01A-78A1-4E3C-97EF-05BD5C16BDED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1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microsoft.com/office/2007/relationships/hdphoto" Target="../media/hdphoto3.wdp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10" Type="http://schemas.openxmlformats.org/officeDocument/2006/relationships/image" Target="../media/image16.jpeg"/><Relationship Id="rId4" Type="http://schemas.openxmlformats.org/officeDocument/2006/relationships/image" Target="../media/image3.png"/><Relationship Id="rId9" Type="http://schemas.openxmlformats.org/officeDocument/2006/relationships/image" Target="../media/image15.jpeg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openxmlformats.org/officeDocument/2006/relationships/image" Target="../media/image19.jpeg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hdphoto" Target="../media/hdphoto3.wdp"/><Relationship Id="rId7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20.jpeg"/><Relationship Id="rId9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hdphoto" Target="../media/hdphoto1.wdp"/><Relationship Id="rId7" Type="http://schemas.openxmlformats.org/officeDocument/2006/relationships/image" Target="../media/image2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microsoft.com/office/2007/relationships/hdphoto" Target="../media/hdphoto3.wdp"/><Relationship Id="rId10" Type="http://schemas.openxmlformats.org/officeDocument/2006/relationships/image" Target="../media/image25.jpeg"/><Relationship Id="rId4" Type="http://schemas.openxmlformats.org/officeDocument/2006/relationships/image" Target="../media/image4.png"/><Relationship Id="rId9" Type="http://schemas.microsoft.com/office/2007/relationships/hdphoto" Target="../media/hdphoto2.wdp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openxmlformats.org/officeDocument/2006/relationships/image" Target="../media/image2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microsoft.com/office/2007/relationships/hdphoto" Target="../media/hdphoto2.wdp"/><Relationship Id="rId10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microsoft.com/office/2007/relationships/hdphoto" Target="../media/hdphoto3.wdp"/></Relationships>
</file>

<file path=ppt/slides/_rels/slide4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s/_rels/slide4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s/_rels/slide4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s/_rels/slide4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s/_rels/slide4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s/_rels/slide5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8.jpeg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microsoft.com/office/2007/relationships/hdphoto" Target="../media/hdphoto3.wdp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10" Type="http://schemas.microsoft.com/office/2007/relationships/hdphoto" Target="../media/hdphoto4.wdp"/><Relationship Id="rId4" Type="http://schemas.openxmlformats.org/officeDocument/2006/relationships/image" Target="../media/image3.png"/><Relationship Id="rId9" Type="http://schemas.openxmlformats.org/officeDocument/2006/relationships/image" Target="../media/image39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10" Type="http://schemas.microsoft.com/office/2007/relationships/hdphoto" Target="../media/hdphoto5.wdp"/><Relationship Id="rId4" Type="http://schemas.openxmlformats.org/officeDocument/2006/relationships/image" Target="../media/image3.png"/><Relationship Id="rId9" Type="http://schemas.openxmlformats.org/officeDocument/2006/relationships/image" Target="../media/image40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openxmlformats.org/officeDocument/2006/relationships/image" Target="../media/image41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openxmlformats.org/officeDocument/2006/relationships/image" Target="../media/image42.png"/></Relationships>
</file>

<file path=ppt/slides/_rels/slide5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2.wdp"/><Relationship Id="rId7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43.jpeg"/><Relationship Id="rId9" Type="http://schemas.openxmlformats.org/officeDocument/2006/relationships/image" Target="../media/image5.png"/></Relationships>
</file>

<file path=ppt/slides/_rels/slide5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10" Type="http://schemas.microsoft.com/office/2007/relationships/hdphoto" Target="../media/hdphoto6.wdp"/><Relationship Id="rId4" Type="http://schemas.openxmlformats.org/officeDocument/2006/relationships/image" Target="../media/image3.png"/><Relationship Id="rId9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hdphoto" Target="../media/hdphoto7.wdp"/><Relationship Id="rId7" Type="http://schemas.microsoft.com/office/2007/relationships/hdphoto" Target="../media/hdphoto3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microsoft.com/office/2007/relationships/hdphoto" Target="../media/hdphoto2.wdp"/></Relationships>
</file>

<file path=ppt/slides/_rels/slide6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6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10" Type="http://schemas.microsoft.com/office/2007/relationships/hdphoto" Target="../media/hdphoto8.wdp"/><Relationship Id="rId4" Type="http://schemas.openxmlformats.org/officeDocument/2006/relationships/image" Target="../media/image3.png"/><Relationship Id="rId9" Type="http://schemas.openxmlformats.org/officeDocument/2006/relationships/image" Target="../media/image53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67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microsoft.com/office/2007/relationships/hdphoto" Target="../media/hdphoto3.wdp"/><Relationship Id="rId7" Type="http://schemas.openxmlformats.org/officeDocument/2006/relationships/image" Target="../media/image5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54.png"/><Relationship Id="rId4" Type="http://schemas.openxmlformats.org/officeDocument/2006/relationships/image" Target="../media/image5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openxmlformats.org/officeDocument/2006/relationships/hyperlink" Target="https://www.schoollife.org.ua/shhodo-metodychnyh-rekomendatsij-pro-vykladannya-navchalnyh-predmetiv-u-zakladah-zagalnoyi-serednoyi-osvity-u-2020-2021-navchalnomu-rotsi/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10" Type="http://schemas.microsoft.com/office/2007/relationships/hdphoto" Target="../media/hdphoto11.wdp"/><Relationship Id="rId4" Type="http://schemas.openxmlformats.org/officeDocument/2006/relationships/image" Target="../media/image3.png"/><Relationship Id="rId9" Type="http://schemas.openxmlformats.org/officeDocument/2006/relationships/image" Target="../media/image5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415583"/>
            <a:ext cx="8712967" cy="5800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700" y="4724400"/>
            <a:ext cx="21463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679" y="4724400"/>
            <a:ext cx="21463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28875" cy="18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789" y="28575"/>
            <a:ext cx="1981200" cy="225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63688" y="1556792"/>
            <a:ext cx="50254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ru-RU" sz="48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вересня</a:t>
            </a:r>
            <a:r>
              <a:rPr lang="ru-RU" sz="48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2019</a:t>
            </a:r>
            <a:endParaRPr lang="ru-RU" sz="48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421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2040978057"/>
              </p:ext>
            </p:extLst>
          </p:nvPr>
        </p:nvGraphicFramePr>
        <p:xfrm>
          <a:off x="251520" y="404664"/>
          <a:ext cx="8568952" cy="6192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97665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524347570"/>
              </p:ext>
            </p:extLst>
          </p:nvPr>
        </p:nvGraphicFramePr>
        <p:xfrm>
          <a:off x="251520" y="404664"/>
          <a:ext cx="8568952" cy="6192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47484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2964148155"/>
              </p:ext>
            </p:extLst>
          </p:nvPr>
        </p:nvGraphicFramePr>
        <p:xfrm>
          <a:off x="251520" y="404664"/>
          <a:ext cx="8568952" cy="6192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75906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700" y="4724400"/>
            <a:ext cx="21463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679" y="4724400"/>
            <a:ext cx="21463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28875" cy="18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789" y="28575"/>
            <a:ext cx="1981200" cy="225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98830" y="836713"/>
            <a:ext cx="703656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i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Рівень</a:t>
            </a:r>
            <a:r>
              <a:rPr lang="ru-RU" sz="6000" b="1" i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000" b="1" i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навченості</a:t>
            </a:r>
            <a:r>
              <a:rPr lang="ru-RU" sz="6000" b="1" i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6000" b="1" i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000" b="1" i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учнів</a:t>
            </a:r>
            <a:r>
              <a:rPr lang="ru-RU" sz="6000" b="1" i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000" b="1" i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5-9 </a:t>
            </a:r>
            <a:r>
              <a:rPr lang="ru-RU" sz="6000" b="1" i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класів</a:t>
            </a:r>
            <a:r>
              <a:rPr lang="ru-RU" sz="6000" b="1" i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6000" b="1" i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000" b="1" i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6000" b="1" i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2019-2020</a:t>
            </a:r>
            <a:r>
              <a:rPr lang="ru-RU" sz="6000" b="1" i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000" b="1" i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000" b="1" i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навчальний</a:t>
            </a:r>
            <a:r>
              <a:rPr lang="ru-RU" sz="6000" b="1" i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000" b="1" i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рік</a:t>
            </a:r>
            <a:r>
              <a:rPr lang="ru-RU" sz="6000" b="1" i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6000" b="1" i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по предметах</a:t>
            </a:r>
          </a:p>
          <a:p>
            <a:pPr algn="ctr"/>
            <a:r>
              <a:rPr lang="ru-RU" sz="96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uk-UA" sz="8000" b="1" i="1" dirty="0">
              <a:solidFill>
                <a:srgbClr val="250F5D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3377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9772151"/>
              </p:ext>
            </p:extLst>
          </p:nvPr>
        </p:nvGraphicFramePr>
        <p:xfrm>
          <a:off x="179512" y="31235"/>
          <a:ext cx="8712968" cy="65661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04856"/>
                <a:gridCol w="1008112"/>
              </a:tblGrid>
              <a:tr h="864096">
                <a:tc>
                  <a:txBody>
                    <a:bodyPr/>
                    <a:lstStyle/>
                    <a:p>
                      <a:r>
                        <a:rPr lang="uk-UA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1. ХРИСТИЯНСЬКА</a:t>
                      </a:r>
                      <a:r>
                        <a:rPr lang="uk-UA" sz="20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ЕТИКА</a:t>
                      </a:r>
                      <a:r>
                        <a:rPr lang="uk-UA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.  ПРАВОЗНАВСТВО. ОБРАЗОТВОРЧЕ МИСТЕЦТВО.  ТРУДОВЕ</a:t>
                      </a:r>
                      <a:r>
                        <a:rPr lang="uk-UA" sz="20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НАВЧАННЯ. </a:t>
                      </a:r>
                      <a:r>
                        <a:rPr lang="uk-UA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МУЗИКА. ФІЗКУЛЬТУРА.</a:t>
                      </a:r>
                      <a:endParaRPr lang="uk-UA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000" dirty="0" smtClean="0"/>
                        <a:t>100</a:t>
                      </a:r>
                      <a:endParaRPr lang="uk-UA" sz="2000" dirty="0"/>
                    </a:p>
                  </a:txBody>
                  <a:tcPr/>
                </a:tc>
              </a:tr>
              <a:tr h="362312">
                <a:tc>
                  <a:txBody>
                    <a:bodyPr/>
                    <a:lstStyle/>
                    <a:p>
                      <a:r>
                        <a:rPr lang="uk-UA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uk-UA" sz="2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ІНФОРМАТИКА</a:t>
                      </a:r>
                      <a:endParaRPr lang="uk-UA" sz="20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400" b="1" dirty="0" smtClean="0">
                          <a:solidFill>
                            <a:srgbClr val="A5002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96</a:t>
                      </a:r>
                      <a:endParaRPr lang="uk-UA" sz="2400" b="1" dirty="0">
                        <a:solidFill>
                          <a:srgbClr val="A5002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37160">
                <a:tc>
                  <a:txBody>
                    <a:bodyPr/>
                    <a:lstStyle/>
                    <a:p>
                      <a:r>
                        <a:rPr lang="uk-UA" sz="2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 ОСНОВИ ЗДОРОВ</a:t>
                      </a:r>
                      <a:r>
                        <a:rPr lang="en-US" sz="2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’</a:t>
                      </a:r>
                      <a:r>
                        <a:rPr lang="uk-UA" sz="2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Я</a:t>
                      </a:r>
                      <a:endParaRPr lang="uk-UA" sz="20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400" b="1" dirty="0" smtClean="0">
                          <a:solidFill>
                            <a:srgbClr val="A5002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94</a:t>
                      </a:r>
                      <a:endParaRPr lang="uk-UA" sz="2400" b="1" dirty="0">
                        <a:solidFill>
                          <a:srgbClr val="A5002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84016">
                <a:tc>
                  <a:txBody>
                    <a:bodyPr/>
                    <a:lstStyle/>
                    <a:p>
                      <a:r>
                        <a:rPr lang="uk-UA" sz="2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4. УКРАЇНСЬКА ЛІТЕРАТУРА</a:t>
                      </a:r>
                      <a:endParaRPr lang="uk-UA" sz="20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400" b="1" dirty="0" smtClean="0">
                          <a:solidFill>
                            <a:srgbClr val="A5002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87</a:t>
                      </a:r>
                      <a:endParaRPr lang="uk-UA" sz="2400" b="1" dirty="0">
                        <a:solidFill>
                          <a:srgbClr val="A5002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06304">
                <a:tc>
                  <a:txBody>
                    <a:bodyPr/>
                    <a:lstStyle/>
                    <a:p>
                      <a:r>
                        <a:rPr lang="uk-UA" sz="2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5. ЗАРУБІЖНА ЛІТЕРАТУРА</a:t>
                      </a:r>
                      <a:endParaRPr lang="uk-UA" sz="20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400" b="1" dirty="0" smtClean="0">
                          <a:solidFill>
                            <a:srgbClr val="A5002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86</a:t>
                      </a:r>
                      <a:endParaRPr lang="uk-UA" sz="2400" b="1" dirty="0">
                        <a:solidFill>
                          <a:srgbClr val="A5002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05720">
                <a:tc>
                  <a:txBody>
                    <a:bodyPr/>
                    <a:lstStyle/>
                    <a:p>
                      <a:r>
                        <a:rPr lang="uk-UA" sz="2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6. ХІМІЯ</a:t>
                      </a:r>
                      <a:endParaRPr lang="uk-UA" sz="20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400" b="1" dirty="0" smtClean="0">
                          <a:solidFill>
                            <a:srgbClr val="A5002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85</a:t>
                      </a:r>
                      <a:endParaRPr lang="uk-UA" sz="2400" b="1" dirty="0">
                        <a:solidFill>
                          <a:srgbClr val="A5002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06304">
                <a:tc>
                  <a:txBody>
                    <a:bodyPr/>
                    <a:lstStyle/>
                    <a:p>
                      <a:r>
                        <a:rPr lang="uk-UA" sz="2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7. БІОЛОГІЯ</a:t>
                      </a:r>
                      <a:endParaRPr lang="uk-UA" sz="20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400" b="1" dirty="0" smtClean="0">
                          <a:solidFill>
                            <a:srgbClr val="A5002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83</a:t>
                      </a:r>
                      <a:endParaRPr lang="uk-UA" sz="2400" b="1" dirty="0">
                        <a:solidFill>
                          <a:srgbClr val="A5002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94139">
                <a:tc>
                  <a:txBody>
                    <a:bodyPr/>
                    <a:lstStyle/>
                    <a:p>
                      <a:r>
                        <a:rPr lang="uk-UA" sz="2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8. МАТЕМАТИКА. ІСТОРІЯ УКРАЇНИ. УКРАЇНСЬКА МОВА</a:t>
                      </a:r>
                      <a:endParaRPr lang="uk-UA" sz="20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400" b="1" dirty="0" smtClean="0">
                          <a:solidFill>
                            <a:srgbClr val="A5002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82</a:t>
                      </a:r>
                      <a:endParaRPr lang="uk-UA" sz="2400" b="1" dirty="0">
                        <a:solidFill>
                          <a:srgbClr val="A5002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06304">
                <a:tc>
                  <a:txBody>
                    <a:bodyPr/>
                    <a:lstStyle/>
                    <a:p>
                      <a:r>
                        <a:rPr lang="uk-UA" sz="2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9. ФІЗИКА</a:t>
                      </a:r>
                      <a:endParaRPr lang="uk-UA" sz="20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400" b="1" dirty="0" smtClean="0">
                          <a:solidFill>
                            <a:srgbClr val="A5002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79</a:t>
                      </a:r>
                      <a:endParaRPr lang="uk-UA" sz="2400" b="1" dirty="0">
                        <a:solidFill>
                          <a:srgbClr val="A5002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12189">
                <a:tc>
                  <a:txBody>
                    <a:bodyPr/>
                    <a:lstStyle/>
                    <a:p>
                      <a:r>
                        <a:rPr lang="uk-UA" sz="2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10. ГЕОГРАФІЯ. ВСЕСВІТНЯ ІСТОРІЯ</a:t>
                      </a:r>
                      <a:endParaRPr lang="uk-UA" sz="20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400" b="1" dirty="0" smtClean="0">
                          <a:solidFill>
                            <a:srgbClr val="A5002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78</a:t>
                      </a:r>
                      <a:endParaRPr lang="uk-UA" sz="2400" b="1" dirty="0">
                        <a:solidFill>
                          <a:srgbClr val="A5002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94139">
                <a:tc>
                  <a:txBody>
                    <a:bodyPr/>
                    <a:lstStyle/>
                    <a:p>
                      <a:r>
                        <a:rPr lang="uk-UA" sz="2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11. АЛГЕБРА. НІМЕЦЬКА МОВА</a:t>
                      </a:r>
                      <a:endParaRPr lang="uk-UA" sz="20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400" b="1" dirty="0" smtClean="0">
                          <a:solidFill>
                            <a:srgbClr val="A5002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74</a:t>
                      </a:r>
                      <a:endParaRPr lang="uk-UA" sz="2400" b="1" dirty="0">
                        <a:solidFill>
                          <a:srgbClr val="A5002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96954">
                <a:tc>
                  <a:txBody>
                    <a:bodyPr/>
                    <a:lstStyle/>
                    <a:p>
                      <a:r>
                        <a:rPr lang="uk-UA" sz="2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12. ГЕОМЕТРІЯ</a:t>
                      </a:r>
                      <a:endParaRPr lang="uk-UA" sz="20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400" b="1" dirty="0" smtClean="0">
                          <a:solidFill>
                            <a:srgbClr val="A5002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67</a:t>
                      </a:r>
                      <a:endParaRPr lang="uk-UA" sz="2400" b="1" dirty="0">
                        <a:solidFill>
                          <a:srgbClr val="A5002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1802">
                <a:tc>
                  <a:txBody>
                    <a:bodyPr/>
                    <a:lstStyle/>
                    <a:p>
                      <a:r>
                        <a:rPr lang="uk-UA" sz="2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13. АНГЛІЙСЬКА</a:t>
                      </a:r>
                      <a:endParaRPr lang="uk-UA" sz="20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400" b="1" dirty="0" smtClean="0">
                          <a:solidFill>
                            <a:srgbClr val="A5002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  <a:endParaRPr lang="uk-UA" sz="2400" b="1" dirty="0">
                        <a:solidFill>
                          <a:srgbClr val="A5002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4340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700" y="4724400"/>
            <a:ext cx="21463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679" y="4724400"/>
            <a:ext cx="21463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28875" cy="18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789" y="28575"/>
            <a:ext cx="1981200" cy="225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98830" y="836713"/>
            <a:ext cx="703656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i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Рівень</a:t>
            </a:r>
            <a:r>
              <a:rPr lang="ru-RU" sz="6000" b="1" i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000" b="1" i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навченості</a:t>
            </a:r>
            <a:r>
              <a:rPr lang="ru-RU" sz="6000" b="1" i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6000" b="1" i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b="1" i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учнів</a:t>
            </a:r>
            <a:r>
              <a:rPr lang="ru-RU" sz="5400" b="1" i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400" b="1" i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основної</a:t>
            </a:r>
            <a:r>
              <a:rPr lang="ru-RU" sz="5400" b="1" i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400" b="1" i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школи</a:t>
            </a:r>
            <a:r>
              <a:rPr lang="ru-RU" sz="5400" b="1" i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400" b="1" i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000" b="1" i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6000" b="1" i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2019-2020</a:t>
            </a:r>
            <a:r>
              <a:rPr lang="ru-RU" sz="6000" b="1" i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000" b="1" i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000" b="1" i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навчальний</a:t>
            </a:r>
            <a:r>
              <a:rPr lang="ru-RU" sz="6000" b="1" i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000" b="1" i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рік</a:t>
            </a:r>
            <a:r>
              <a:rPr lang="ru-RU" sz="6000" b="1" i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96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86% </a:t>
            </a:r>
            <a:r>
              <a:rPr lang="ru-RU" sz="8000" b="1" i="1" dirty="0" smtClean="0">
                <a:solidFill>
                  <a:srgbClr val="250F5D"/>
                </a:solidFill>
                <a:latin typeface="Times New Roman" pitchFamily="18" charset="0"/>
                <a:cs typeface="Times New Roman" pitchFamily="18" charset="0"/>
              </a:rPr>
              <a:t>(82%) </a:t>
            </a:r>
            <a:endParaRPr lang="uk-UA" sz="8000" b="1" i="1" dirty="0">
              <a:solidFill>
                <a:srgbClr val="250F5D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9127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700" y="4724400"/>
            <a:ext cx="21463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679" y="4724400"/>
            <a:ext cx="21463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28875" cy="18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789" y="28575"/>
            <a:ext cx="1981200" cy="225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03648" y="764704"/>
            <a:ext cx="619268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i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Рівень</a:t>
            </a:r>
            <a:r>
              <a:rPr lang="ru-RU" sz="6000" b="1" i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000" b="1" i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навченості</a:t>
            </a:r>
            <a:r>
              <a:rPr lang="ru-RU" sz="6000" b="1" i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6000" b="1" i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000" b="1" i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учнів</a:t>
            </a:r>
            <a:r>
              <a:rPr lang="ru-RU" sz="6000" b="1" i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000" b="1" i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3-4 </a:t>
            </a:r>
            <a:r>
              <a:rPr lang="ru-RU" sz="6000" b="1" i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класів</a:t>
            </a:r>
            <a:r>
              <a:rPr lang="ru-RU" sz="6000" b="1" i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6000" b="1" i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000" b="1" i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6000" b="1" i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2019-2020</a:t>
            </a:r>
            <a:r>
              <a:rPr lang="ru-RU" sz="6000" b="1" i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000" b="1" i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000" b="1" i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навчальний</a:t>
            </a:r>
            <a:r>
              <a:rPr lang="ru-RU" sz="6000" b="1" i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000" b="1" i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рік</a:t>
            </a:r>
            <a:endParaRPr lang="ru-RU" sz="6000" b="1" i="1" dirty="0" smtClean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6000" b="1" i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по предметах</a:t>
            </a:r>
            <a:endParaRPr lang="uk-UA" sz="6000" b="1" i="1" dirty="0">
              <a:solidFill>
                <a:srgbClr val="A5002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076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1166291766"/>
              </p:ext>
            </p:extLst>
          </p:nvPr>
        </p:nvGraphicFramePr>
        <p:xfrm>
          <a:off x="611560" y="476672"/>
          <a:ext cx="8064896" cy="6120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04427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700" y="4724400"/>
            <a:ext cx="21463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679" y="4724400"/>
            <a:ext cx="21463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28875" cy="18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789" y="28575"/>
            <a:ext cx="1981200" cy="225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98829" y="942975"/>
            <a:ext cx="678554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i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Рівень</a:t>
            </a:r>
            <a:r>
              <a:rPr lang="ru-RU" sz="5400" b="1" i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400" b="1" i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навченості</a:t>
            </a:r>
            <a:r>
              <a:rPr lang="ru-RU" sz="5400" b="1" i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5400" b="1" i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800" b="1" i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учнів</a:t>
            </a:r>
            <a:r>
              <a:rPr lang="ru-RU" sz="4800" b="1" i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i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початкової</a:t>
            </a:r>
            <a:r>
              <a:rPr lang="ru-RU" sz="4800" b="1" i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i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школи</a:t>
            </a:r>
            <a:r>
              <a:rPr lang="ru-RU" sz="4800" b="1" i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5400" b="1" i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за 2019-2020</a:t>
            </a:r>
            <a:r>
              <a:rPr lang="ru-RU" sz="5400" b="1" i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400" b="1" i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b="1" i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навчальний</a:t>
            </a:r>
            <a:r>
              <a:rPr lang="ru-RU" sz="5400" b="1" i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400" b="1" i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рік</a:t>
            </a:r>
            <a:endParaRPr lang="ru-RU" sz="5400" b="1" i="1" dirty="0" smtClean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6000" b="1" i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9600" b="1" i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95% </a:t>
            </a:r>
            <a:r>
              <a:rPr lang="ru-RU" sz="8000" b="1" i="1" dirty="0" smtClean="0">
                <a:solidFill>
                  <a:srgbClr val="250F5D"/>
                </a:solidFill>
                <a:latin typeface="Times New Roman" pitchFamily="18" charset="0"/>
                <a:cs typeface="Times New Roman" pitchFamily="18" charset="0"/>
              </a:rPr>
              <a:t>(100%)</a:t>
            </a:r>
            <a:endParaRPr lang="uk-UA" sz="8000" b="1" i="1" dirty="0">
              <a:solidFill>
                <a:srgbClr val="250F5D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6023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700" y="4724400"/>
            <a:ext cx="21463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679" y="4724400"/>
            <a:ext cx="21463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28875" cy="18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789" y="28575"/>
            <a:ext cx="1981200" cy="225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14437" y="1156493"/>
            <a:ext cx="685641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i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Рівень</a:t>
            </a:r>
            <a:r>
              <a:rPr lang="ru-RU" sz="6000" b="1" i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000" b="1" i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навченості</a:t>
            </a:r>
            <a:r>
              <a:rPr lang="ru-RU" sz="6000" b="1" i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6000" b="1" i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000" b="1" i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учнів</a:t>
            </a:r>
            <a:r>
              <a:rPr lang="ru-RU" sz="6000" b="1" i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000" b="1" i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школи</a:t>
            </a:r>
            <a:r>
              <a:rPr lang="ru-RU" sz="6000" b="1" i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000" b="1" i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000" b="1" i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6000" b="1" i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2019-2020</a:t>
            </a:r>
            <a:r>
              <a:rPr lang="ru-RU" sz="6000" b="1" i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000" b="1" i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000" b="1" i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навчальний</a:t>
            </a:r>
            <a:r>
              <a:rPr lang="ru-RU" sz="6000" b="1" i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000" b="1" i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рік</a:t>
            </a:r>
            <a:r>
              <a:rPr lang="ru-RU" sz="6000" b="1" i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60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 </a:t>
            </a:r>
            <a:r>
              <a:rPr lang="ru-RU" sz="6000" b="1" i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класах</a:t>
            </a:r>
            <a:r>
              <a:rPr lang="ru-RU" sz="60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60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uk-UA" sz="6000" b="1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0904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700" y="4724400"/>
            <a:ext cx="21463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679" y="4724400"/>
            <a:ext cx="21463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28875" cy="18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789" y="28575"/>
            <a:ext cx="1981200" cy="225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14437" y="1156493"/>
            <a:ext cx="6920952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Підводимо   </a:t>
            </a:r>
            <a:endParaRPr lang="uk-UA" sz="48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4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підсумки роботи педагогічного колективу </a:t>
            </a:r>
          </a:p>
          <a:p>
            <a:pPr algn="ctr"/>
            <a:r>
              <a:rPr lang="uk-UA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uk-UA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2019-2020</a:t>
            </a:r>
            <a:r>
              <a:rPr lang="uk-UA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навчальний рік</a:t>
            </a:r>
            <a:endParaRPr lang="uk-UA" sz="4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4800" dirty="0"/>
              <a:t/>
            </a:r>
            <a:br>
              <a:rPr lang="uk-UA" sz="4800" dirty="0"/>
            </a:br>
            <a:r>
              <a:rPr lang="uk-UA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8854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939845530"/>
              </p:ext>
            </p:extLst>
          </p:nvPr>
        </p:nvGraphicFramePr>
        <p:xfrm>
          <a:off x="251520" y="404664"/>
          <a:ext cx="8568952" cy="6192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19311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700" y="4724400"/>
            <a:ext cx="21463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679" y="4724400"/>
            <a:ext cx="21463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28875" cy="18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789" y="28575"/>
            <a:ext cx="1981200" cy="225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98830" y="836713"/>
            <a:ext cx="703656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i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Рівень</a:t>
            </a:r>
            <a:r>
              <a:rPr lang="ru-RU" sz="6000" b="1" i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000" b="1" i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навченості</a:t>
            </a:r>
            <a:r>
              <a:rPr lang="ru-RU" sz="6000" b="1" i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6000" b="1" i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000" b="1" i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учнів</a:t>
            </a:r>
            <a:r>
              <a:rPr lang="ru-RU" sz="6000" b="1" i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000" b="1" i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школи</a:t>
            </a:r>
            <a:r>
              <a:rPr lang="ru-RU" sz="6000" b="1" i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000" b="1" i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000" b="1" i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6000" b="1" i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2019-2020</a:t>
            </a:r>
            <a:r>
              <a:rPr lang="ru-RU" sz="6000" b="1" i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000" b="1" i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000" b="1" i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навчальний</a:t>
            </a:r>
            <a:r>
              <a:rPr lang="ru-RU" sz="6000" b="1" i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000" b="1" i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рік</a:t>
            </a:r>
            <a:r>
              <a:rPr lang="ru-RU" sz="6000" b="1" i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96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90% </a:t>
            </a:r>
            <a:r>
              <a:rPr lang="ru-RU" sz="8000" b="1" i="1" dirty="0" smtClean="0">
                <a:solidFill>
                  <a:srgbClr val="250F5D"/>
                </a:solidFill>
                <a:latin typeface="Times New Roman" pitchFamily="18" charset="0"/>
                <a:cs typeface="Times New Roman" pitchFamily="18" charset="0"/>
              </a:rPr>
              <a:t>(90%)</a:t>
            </a:r>
            <a:endParaRPr lang="uk-UA" sz="8000" b="1" i="1" dirty="0">
              <a:solidFill>
                <a:srgbClr val="250F5D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9361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700" y="4724400"/>
            <a:ext cx="21463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679" y="4724400"/>
            <a:ext cx="21463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28875" cy="18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789" y="28575"/>
            <a:ext cx="1981200" cy="225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03648" y="1156494"/>
            <a:ext cx="59766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i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uk-UA" sz="6000" b="1" i="1" dirty="0">
              <a:solidFill>
                <a:srgbClr val="A5002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19672" y="1156492"/>
            <a:ext cx="633670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5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uk-UA" sz="54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uk-UA" sz="5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uk-UA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uk-UA" sz="54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uk-UA" sz="5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uk-UA" sz="5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uk-UA" sz="5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uk-UA" sz="5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5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</a:t>
            </a:r>
            <a:r>
              <a:rPr lang="uk-UA" sz="5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uk-UA" sz="54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uk-UA" sz="54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uk-UA" sz="5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uk-UA" sz="5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uk-UA" sz="5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uk-UA" sz="5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uk-UA" sz="54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uk-UA" sz="54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uk-UA" sz="5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uk-UA" sz="5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uk-UA" sz="5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робота</a:t>
            </a:r>
            <a:r>
              <a:rPr lang="uk-UA" sz="5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5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5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5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uk-UA" sz="5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2019-2020 </a:t>
            </a:r>
            <a:r>
              <a:rPr lang="uk-UA" sz="54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навчальному році</a:t>
            </a:r>
            <a:endParaRPr lang="uk-UA" sz="5400" dirty="0"/>
          </a:p>
        </p:txBody>
      </p:sp>
    </p:spTree>
    <p:extLst>
      <p:ext uri="{BB962C8B-B14F-4D97-AF65-F5344CB8AC3E}">
        <p14:creationId xmlns:p14="http://schemas.microsoft.com/office/powerpoint/2010/main" val="2286076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1"/>
            <a:ext cx="8654693" cy="5763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700" y="4724400"/>
            <a:ext cx="21463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679" y="4724400"/>
            <a:ext cx="21463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28875" cy="18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789" y="28575"/>
            <a:ext cx="1981200" cy="225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51721" y="692697"/>
            <a:ext cx="51845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8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Свято Першого </a:t>
            </a:r>
            <a:r>
              <a:rPr lang="uk-UA" sz="48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дзвоника</a:t>
            </a:r>
          </a:p>
          <a:p>
            <a:pPr algn="ctr"/>
            <a:r>
              <a:rPr lang="uk-UA" sz="48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uk-UA" sz="48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3103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389907"/>
            <a:ext cx="8784976" cy="5850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700" y="4724400"/>
            <a:ext cx="21463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679" y="4724400"/>
            <a:ext cx="21463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28875" cy="18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789" y="28575"/>
            <a:ext cx="1981200" cy="225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4340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0638"/>
            <a:ext cx="8784976" cy="6588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700" y="4724400"/>
            <a:ext cx="21463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679" y="4724400"/>
            <a:ext cx="21463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28875" cy="18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789" y="28575"/>
            <a:ext cx="1981200" cy="225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71979" y="404664"/>
            <a:ext cx="46322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8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День Учителя</a:t>
            </a:r>
            <a:endParaRPr lang="uk-UA" sz="48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1641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07765"/>
            <a:ext cx="8424936" cy="6318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700" y="4724400"/>
            <a:ext cx="21463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679" y="4724400"/>
            <a:ext cx="21463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28875" cy="18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789" y="28575"/>
            <a:ext cx="1981200" cy="225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3103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348" y="307765"/>
            <a:ext cx="8386116" cy="628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700" y="4724400"/>
            <a:ext cx="21463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679" y="4724400"/>
            <a:ext cx="21463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28875" cy="18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789" y="28575"/>
            <a:ext cx="1981200" cy="225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3103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0850"/>
            <a:ext cx="8496944" cy="6667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700" y="4724400"/>
            <a:ext cx="21463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679" y="4724400"/>
            <a:ext cx="21463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28875" cy="18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789" y="28575"/>
            <a:ext cx="1981200" cy="225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4480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460432" cy="6345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700" y="4724400"/>
            <a:ext cx="21463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679" y="4724400"/>
            <a:ext cx="21463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28875" cy="18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789" y="28575"/>
            <a:ext cx="1981200" cy="225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47664" y="332656"/>
            <a:ext cx="633670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uk-UA" sz="3600" b="1" i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36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Конкурсна гра </a:t>
            </a:r>
          </a:p>
          <a:p>
            <a:r>
              <a:rPr lang="uk-UA" sz="28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uk-UA" sz="2800" b="1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03648" y="3244334"/>
            <a:ext cx="684076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r>
              <a:rPr lang="ru-RU" sz="28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до </a:t>
            </a:r>
            <a:r>
              <a:rPr lang="ru-RU" sz="28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Дня </a:t>
            </a:r>
            <a:r>
              <a:rPr lang="ru-RU" sz="28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української</a:t>
            </a:r>
            <a:r>
              <a:rPr lang="ru-RU" sz="28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писемності</a:t>
            </a:r>
            <a:r>
              <a:rPr lang="ru-RU" sz="28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8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мови</a:t>
            </a:r>
            <a:endParaRPr lang="ru-RU" sz="28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85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1678809"/>
              </p:ext>
            </p:extLst>
          </p:nvPr>
        </p:nvGraphicFramePr>
        <p:xfrm>
          <a:off x="179512" y="188640"/>
          <a:ext cx="8712968" cy="647400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096344"/>
                <a:gridCol w="5616624"/>
              </a:tblGrid>
              <a:tr h="792088">
                <a:tc>
                  <a:txBody>
                    <a:bodyPr/>
                    <a:lstStyle/>
                    <a:p>
                      <a:r>
                        <a:rPr lang="uk-UA" sz="24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Вища категорія</a:t>
                      </a:r>
                    </a:p>
                    <a:p>
                      <a:r>
                        <a:rPr lang="uk-UA" sz="24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учитель - методист</a:t>
                      </a:r>
                      <a:endParaRPr lang="uk-UA" sz="24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3200" i="1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Новицький</a:t>
                      </a:r>
                      <a:r>
                        <a:rPr lang="uk-UA" sz="3200" i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І. В. </a:t>
                      </a:r>
                      <a:endParaRPr lang="uk-UA" sz="3200" i="1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156136">
                <a:tc>
                  <a:txBody>
                    <a:bodyPr/>
                    <a:lstStyle/>
                    <a:p>
                      <a:r>
                        <a:rPr lang="uk-UA" sz="2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Вища категорія </a:t>
                      </a:r>
                      <a:r>
                        <a:rPr lang="uk-UA" sz="2400" b="1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r>
                        <a:rPr lang="uk-UA" sz="2400" b="1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старший учитель</a:t>
                      </a:r>
                      <a:endParaRPr lang="uk-UA" sz="2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800" b="1" i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Красілич</a:t>
                      </a:r>
                      <a:r>
                        <a:rPr lang="uk-UA" sz="28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 Г.М., Андрусів О.Ф., Данилюк Віт. І., </a:t>
                      </a:r>
                      <a:r>
                        <a:rPr lang="uk-UA" sz="2800" b="1" i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Ковалюк</a:t>
                      </a:r>
                      <a:r>
                        <a:rPr lang="uk-UA" sz="28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 І. Д., </a:t>
                      </a:r>
                      <a:r>
                        <a:rPr lang="uk-UA" sz="2800" b="1" i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Вангела</a:t>
                      </a:r>
                      <a:r>
                        <a:rPr lang="uk-UA" sz="28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 І. Ф., </a:t>
                      </a:r>
                      <a:r>
                        <a:rPr lang="uk-UA" sz="2800" b="1" i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Аннич</a:t>
                      </a:r>
                      <a:r>
                        <a:rPr lang="uk-UA" sz="28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 Н. М. </a:t>
                      </a:r>
                      <a:endParaRPr lang="uk-UA" sz="28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800402">
                <a:tc>
                  <a:txBody>
                    <a:bodyPr/>
                    <a:lstStyle/>
                    <a:p>
                      <a:r>
                        <a:rPr lang="uk-UA" sz="2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Вища категорія</a:t>
                      </a:r>
                      <a:endParaRPr lang="uk-UA" sz="2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800" b="1" i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Красілич</a:t>
                      </a:r>
                      <a:r>
                        <a:rPr lang="uk-UA" sz="28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 В. М., Данилюк Вас. І., </a:t>
                      </a:r>
                      <a:r>
                        <a:rPr lang="uk-UA" sz="2800" b="1" i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Новицька О. Р. </a:t>
                      </a:r>
                      <a:endParaRPr lang="uk-UA" sz="2800" b="1" i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81517">
                <a:tc>
                  <a:txBody>
                    <a:bodyPr/>
                    <a:lstStyle/>
                    <a:p>
                      <a:r>
                        <a:rPr lang="uk-UA" sz="2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І категорія</a:t>
                      </a:r>
                      <a:endParaRPr lang="uk-UA" sz="2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8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Данилюк В. М.,</a:t>
                      </a:r>
                      <a:r>
                        <a:rPr lang="uk-UA" sz="2800" b="1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uk-UA" sz="2800" b="1" i="1" baseline="0" dirty="0" err="1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Косович</a:t>
                      </a:r>
                      <a:r>
                        <a:rPr lang="uk-UA" sz="2800" b="1" i="1" baseline="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І. І. </a:t>
                      </a:r>
                      <a:endParaRPr lang="uk-UA" sz="2800" b="1" i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890435">
                <a:tc>
                  <a:txBody>
                    <a:bodyPr/>
                    <a:lstStyle/>
                    <a:p>
                      <a:r>
                        <a:rPr lang="uk-UA" sz="2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ІІ категорія</a:t>
                      </a:r>
                      <a:endParaRPr lang="uk-UA" sz="2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800" b="1" i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Портей</a:t>
                      </a:r>
                      <a:r>
                        <a:rPr lang="uk-UA" sz="28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 Н. А., </a:t>
                      </a:r>
                      <a:r>
                        <a:rPr lang="uk-UA" sz="2800" b="1" i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Зорійчук</a:t>
                      </a:r>
                      <a:r>
                        <a:rPr lang="uk-UA" sz="28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 В. С., </a:t>
                      </a:r>
                    </a:p>
                    <a:p>
                      <a:r>
                        <a:rPr lang="uk-UA" sz="2800" b="1" i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Рудик Б. М.</a:t>
                      </a:r>
                      <a:endParaRPr lang="uk-UA" sz="2800" b="1" i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890435">
                <a:tc>
                  <a:txBody>
                    <a:bodyPr/>
                    <a:lstStyle/>
                    <a:p>
                      <a:r>
                        <a:rPr lang="uk-UA" sz="2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 тарифний розряд </a:t>
                      </a:r>
                      <a:endParaRPr lang="uk-UA" sz="2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800" b="1" i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Плетяк</a:t>
                      </a:r>
                      <a:r>
                        <a:rPr lang="uk-UA" sz="28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 М. М., Гаврилів О. Я., </a:t>
                      </a:r>
                      <a:r>
                        <a:rPr lang="uk-UA" sz="2800" b="1" i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Ілемська</a:t>
                      </a:r>
                      <a:r>
                        <a:rPr lang="uk-UA" sz="28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 О. В.,</a:t>
                      </a:r>
                      <a:r>
                        <a:rPr lang="uk-UA" sz="2800" b="1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uk-UA" sz="2800" b="1" i="1" baseline="0" dirty="0" err="1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Гоцанюк</a:t>
                      </a:r>
                      <a:r>
                        <a:rPr lang="uk-UA" sz="2800" b="1" i="1" baseline="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Г. С.</a:t>
                      </a:r>
                      <a:endParaRPr lang="uk-UA" sz="2800" b="1" i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63284">
                <a:tc>
                  <a:txBody>
                    <a:bodyPr/>
                    <a:lstStyle/>
                    <a:p>
                      <a:r>
                        <a:rPr lang="uk-UA" sz="2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Спеціаліст</a:t>
                      </a:r>
                      <a:endParaRPr lang="uk-UA" sz="2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800" b="1" i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Блискун</a:t>
                      </a:r>
                      <a:r>
                        <a:rPr lang="uk-UA" sz="28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 О. І., </a:t>
                      </a:r>
                      <a:r>
                        <a:rPr lang="uk-UA" sz="2800" b="1" i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Вангела</a:t>
                      </a:r>
                      <a:r>
                        <a:rPr lang="uk-UA" sz="28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 О. В.</a:t>
                      </a:r>
                      <a:endParaRPr lang="uk-UA" sz="28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4427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78047"/>
            <a:ext cx="8621175" cy="6465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700" y="4724400"/>
            <a:ext cx="21463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679" y="4724400"/>
            <a:ext cx="21463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28875" cy="18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789" y="28575"/>
            <a:ext cx="1981200" cy="225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5193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70"/>
          <a:stretch/>
        </p:blipFill>
        <p:spPr bwMode="auto">
          <a:xfrm>
            <a:off x="1009626" y="260648"/>
            <a:ext cx="7125763" cy="634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700" y="4724400"/>
            <a:ext cx="21463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679" y="4724400"/>
            <a:ext cx="21463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28875" cy="18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789" y="28575"/>
            <a:ext cx="1981200" cy="225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585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700" y="4724400"/>
            <a:ext cx="21463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679" y="4724400"/>
            <a:ext cx="21463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28875" cy="18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789" y="28575"/>
            <a:ext cx="1981200" cy="225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0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4" t="26826" r="17948" b="4500"/>
          <a:stretch/>
        </p:blipFill>
        <p:spPr bwMode="auto">
          <a:xfrm>
            <a:off x="3585141" y="2780928"/>
            <a:ext cx="5479077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23" r="10685" b="6275"/>
          <a:stretch/>
        </p:blipFill>
        <p:spPr bwMode="auto">
          <a:xfrm>
            <a:off x="241251" y="197937"/>
            <a:ext cx="3947977" cy="452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585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59" y="28575"/>
            <a:ext cx="8460432" cy="6345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700" y="4724400"/>
            <a:ext cx="21463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679" y="4724400"/>
            <a:ext cx="21463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"/>
            <a:ext cx="2428875" cy="18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789" y="28575"/>
            <a:ext cx="1981200" cy="225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79713" y="404664"/>
            <a:ext cx="57606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Товариська  </a:t>
            </a:r>
            <a:r>
              <a:rPr lang="uk-UA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гра  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з волейболу</a:t>
            </a:r>
          </a:p>
          <a:p>
            <a:r>
              <a:rPr lang="uk-UA" sz="3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учні                     учителі</a:t>
            </a:r>
            <a:endParaRPr lang="uk-UA" sz="32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9627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244408" cy="6183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700" y="4724400"/>
            <a:ext cx="21463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679" y="4724400"/>
            <a:ext cx="21463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"/>
            <a:ext cx="2428875" cy="18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789" y="28575"/>
            <a:ext cx="1981200" cy="225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9627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700" y="4724400"/>
            <a:ext cx="21463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679" y="4724400"/>
            <a:ext cx="21463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"/>
            <a:ext cx="2428875" cy="18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789" y="28575"/>
            <a:ext cx="1981200" cy="225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56622"/>
            <a:ext cx="5237085" cy="665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171979" y="404663"/>
            <a:ext cx="48257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800" b="1" i="1" dirty="0" smtClean="0">
                <a:latin typeface="Times New Roman" pitchFamily="18" charset="0"/>
                <a:cs typeface="Times New Roman" pitchFamily="18" charset="0"/>
              </a:rPr>
              <a:t>Презентує себе    </a:t>
            </a:r>
            <a:endParaRPr lang="uk-UA" sz="4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55777" y="4721662"/>
            <a:ext cx="3888431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dirty="0" smtClean="0"/>
          </a:p>
          <a:p>
            <a:pPr algn="ctr"/>
            <a:r>
              <a:rPr lang="uk-UA" sz="8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 клас</a:t>
            </a:r>
            <a:endParaRPr lang="uk-UA" sz="8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001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"/>
            <a:ext cx="2428875" cy="18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4603"/>
            <a:ext cx="8568952" cy="6426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700" y="4724400"/>
            <a:ext cx="21463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679" y="4724400"/>
            <a:ext cx="21463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789" y="28575"/>
            <a:ext cx="1981200" cy="225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1560" y="2924944"/>
            <a:ext cx="537284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6000" b="1" i="1" dirty="0" smtClean="0">
                <a:solidFill>
                  <a:srgbClr val="250F5D"/>
                </a:solidFill>
                <a:latin typeface="Times New Roman" pitchFamily="18" charset="0"/>
                <a:cs typeface="Times New Roman" pitchFamily="18" charset="0"/>
              </a:rPr>
              <a:t>Конкурс  </a:t>
            </a:r>
            <a:r>
              <a:rPr lang="en-US" sz="60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uk-UA" sz="60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Нумо, хлопці</a:t>
            </a:r>
            <a:r>
              <a:rPr lang="en-US" sz="60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uk-UA" sz="60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001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388424" cy="6291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700" y="4724400"/>
            <a:ext cx="21463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679" y="4724400"/>
            <a:ext cx="21463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"/>
            <a:ext cx="2428875" cy="18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789" y="28575"/>
            <a:ext cx="1981200" cy="225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07704" y="332657"/>
            <a:ext cx="54726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СВЯТО</a:t>
            </a:r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uk-UA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МИКОЛАЯ</a:t>
            </a:r>
            <a:endParaRPr lang="uk-UA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63688" y="3244334"/>
            <a:ext cx="630716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sz="32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36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учнів</a:t>
            </a:r>
            <a:r>
              <a:rPr lang="ru-RU" sz="3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початкової</a:t>
            </a:r>
            <a:r>
              <a:rPr lang="ru-RU" sz="3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школи</a:t>
            </a:r>
            <a:endParaRPr lang="ru-RU" sz="36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001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09" y="260648"/>
            <a:ext cx="8448939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700" y="4724400"/>
            <a:ext cx="21463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679" y="4724400"/>
            <a:ext cx="21463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28875" cy="18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789" y="28575"/>
            <a:ext cx="1981200" cy="225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14437" y="1156493"/>
            <a:ext cx="6920952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uk-UA" sz="4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4800" dirty="0"/>
              <a:t/>
            </a:r>
            <a:br>
              <a:rPr lang="uk-UA" sz="4800" dirty="0"/>
            </a:br>
            <a:r>
              <a:rPr lang="uk-UA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65358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5340"/>
            <a:ext cx="8352928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700" y="4724400"/>
            <a:ext cx="21463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679" y="4724400"/>
            <a:ext cx="21463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"/>
            <a:ext cx="2428875" cy="18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789" y="28575"/>
            <a:ext cx="1981200" cy="225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55576" y="225340"/>
            <a:ext cx="62421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800" b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</a:p>
          <a:p>
            <a:r>
              <a:rPr lang="uk-UA" sz="4800" b="1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4800" b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uk-UA" sz="48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КОЛЯДА –2020</a:t>
            </a:r>
            <a:endParaRPr lang="uk-UA" sz="48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001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700" y="4724400"/>
            <a:ext cx="21463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679" y="4724400"/>
            <a:ext cx="21463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28875" cy="18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789" y="28575"/>
            <a:ext cx="1981200" cy="225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98830" y="836713"/>
            <a:ext cx="703656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i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Рівень</a:t>
            </a:r>
            <a:r>
              <a:rPr lang="ru-RU" sz="6000" b="1" i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000" b="1" i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навченості</a:t>
            </a:r>
            <a:r>
              <a:rPr lang="ru-RU" sz="6000" b="1" i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6000" b="1" i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000" b="1" i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учнів</a:t>
            </a:r>
            <a:r>
              <a:rPr lang="ru-RU" sz="6000" b="1" i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5-9 </a:t>
            </a:r>
            <a:r>
              <a:rPr lang="ru-RU" sz="6000" b="1" i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класів</a:t>
            </a:r>
            <a:r>
              <a:rPr lang="ru-RU" sz="6000" b="1" i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6000" b="1" i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000" b="1" i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6000" b="1" i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2019-2020</a:t>
            </a:r>
            <a:r>
              <a:rPr lang="ru-RU" sz="6000" b="1" i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000" b="1" i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000" b="1" i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навчальний</a:t>
            </a:r>
            <a:r>
              <a:rPr lang="ru-RU" sz="6000" b="1" i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000" b="1" i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рік</a:t>
            </a:r>
            <a:r>
              <a:rPr lang="ru-RU" sz="6000" b="1" i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60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 </a:t>
            </a:r>
            <a:r>
              <a:rPr lang="ru-RU" sz="6000" b="1" i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класах</a:t>
            </a:r>
            <a:r>
              <a:rPr lang="ru-RU" sz="60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і</a:t>
            </a:r>
          </a:p>
          <a:p>
            <a:pPr algn="ctr"/>
            <a:r>
              <a:rPr lang="ru-RU" sz="60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предметах</a:t>
            </a:r>
            <a:endParaRPr lang="uk-UA" sz="6000" b="1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54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700" y="4724400"/>
            <a:ext cx="21463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"/>
            <a:ext cx="2428875" cy="18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789" y="28575"/>
            <a:ext cx="1981200" cy="225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83"/>
          <a:stretch/>
        </p:blipFill>
        <p:spPr bwMode="auto">
          <a:xfrm>
            <a:off x="25679" y="28575"/>
            <a:ext cx="4834353" cy="5119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679" y="4724400"/>
            <a:ext cx="21463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2" b="33594"/>
          <a:stretch/>
        </p:blipFill>
        <p:spPr bwMode="auto">
          <a:xfrm>
            <a:off x="4227168" y="3068960"/>
            <a:ext cx="4898822" cy="3769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8001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316416" cy="6237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700" y="4724400"/>
            <a:ext cx="21463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679" y="4724400"/>
            <a:ext cx="21463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"/>
            <a:ext cx="2428875" cy="18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789" y="28575"/>
            <a:ext cx="1981200" cy="225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19672" y="476672"/>
            <a:ext cx="597666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Гра-вікторина, </a:t>
            </a:r>
            <a:r>
              <a:rPr lang="uk-UA" sz="44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5 клас</a:t>
            </a:r>
            <a:endParaRPr lang="uk-UA" sz="44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70302" y="3244334"/>
            <a:ext cx="5486074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algn="ctr"/>
            <a:r>
              <a:rPr lang="ru-RU" sz="2800" b="1" i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до </a:t>
            </a:r>
            <a:r>
              <a:rPr lang="ru-RU" sz="2800" b="1" i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Міжнародного</a:t>
            </a:r>
            <a:r>
              <a:rPr lang="ru-RU" sz="2800" b="1" i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дня </a:t>
            </a:r>
          </a:p>
          <a:p>
            <a:pPr algn="ctr"/>
            <a:r>
              <a:rPr lang="ru-RU" sz="2800" b="1" i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української</a:t>
            </a:r>
            <a:r>
              <a:rPr lang="ru-RU" sz="2800" b="1" i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писемності</a:t>
            </a:r>
            <a:r>
              <a:rPr lang="ru-RU" sz="2800" b="1" i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800" b="1" i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мови</a:t>
            </a:r>
            <a:endParaRPr lang="ru-RU" sz="2800" b="1" i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729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8172061" cy="6129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700" y="4724400"/>
            <a:ext cx="21463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679" y="4724400"/>
            <a:ext cx="21463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"/>
            <a:ext cx="2428875" cy="18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789" y="28575"/>
            <a:ext cx="1981200" cy="225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6934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700" y="4724400"/>
            <a:ext cx="21463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679" y="4724400"/>
            <a:ext cx="21463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80"/>
          <a:stretch/>
        </p:blipFill>
        <p:spPr bwMode="auto">
          <a:xfrm>
            <a:off x="25679" y="1335357"/>
            <a:ext cx="4824536" cy="5372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335357"/>
            <a:ext cx="4104456" cy="5389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"/>
            <a:ext cx="2428875" cy="18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789" y="28575"/>
            <a:ext cx="1981200" cy="225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07705" y="188640"/>
            <a:ext cx="62276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>
                <a:latin typeface="Times New Roman" pitchFamily="18" charset="0"/>
                <a:cs typeface="Times New Roman" pitchFamily="18" charset="0"/>
              </a:rPr>
              <a:t>День </a:t>
            </a:r>
            <a:r>
              <a:rPr lang="ru-RU" sz="3600" b="1" i="1" dirty="0" err="1">
                <a:latin typeface="Times New Roman" pitchFamily="18" charset="0"/>
                <a:cs typeface="Times New Roman" pitchFamily="18" charset="0"/>
              </a:rPr>
              <a:t>пам'яті</a:t>
            </a:r>
            <a:r>
              <a:rPr lang="ru-RU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b="1" i="1" dirty="0" err="1" smtClean="0">
                <a:latin typeface="Times New Roman" pitchFamily="18" charset="0"/>
                <a:cs typeface="Times New Roman" pitchFamily="18" charset="0"/>
              </a:rPr>
              <a:t>Героїв</a:t>
            </a: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 err="1">
                <a:latin typeface="Times New Roman" pitchFamily="18" charset="0"/>
                <a:cs typeface="Times New Roman" pitchFamily="18" charset="0"/>
              </a:rPr>
              <a:t>Небесної</a:t>
            </a:r>
            <a:r>
              <a:rPr lang="ru-RU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 err="1">
                <a:latin typeface="Times New Roman" pitchFamily="18" charset="0"/>
                <a:cs typeface="Times New Roman" pitchFamily="18" charset="0"/>
              </a:rPr>
              <a:t>Сотні</a:t>
            </a:r>
            <a:r>
              <a:rPr lang="ru-RU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uk-UA" sz="36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3162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528" y="581988"/>
            <a:ext cx="7636442" cy="5727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700" y="4724400"/>
            <a:ext cx="21463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679" y="4724400"/>
            <a:ext cx="21463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"/>
            <a:ext cx="2428875" cy="18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789" y="28575"/>
            <a:ext cx="1981200" cy="225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63688" y="-99392"/>
            <a:ext cx="5760640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dirty="0" smtClean="0"/>
          </a:p>
          <a:p>
            <a:endParaRPr lang="uk-UA" dirty="0"/>
          </a:p>
          <a:p>
            <a:pPr algn="ctr"/>
            <a:r>
              <a:rPr lang="uk-UA" sz="44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 дня народження </a:t>
            </a:r>
            <a:r>
              <a:rPr lang="uk-UA" sz="44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Лесі Українки</a:t>
            </a:r>
            <a:endParaRPr lang="uk-UA" sz="44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8470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829" y="810400"/>
            <a:ext cx="7235881" cy="5426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700" y="4724400"/>
            <a:ext cx="21463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679" y="4724400"/>
            <a:ext cx="21463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"/>
            <a:ext cx="2428875" cy="18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789" y="28575"/>
            <a:ext cx="1981200" cy="225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8470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156" y="394370"/>
            <a:ext cx="7694577" cy="5770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700" y="4724400"/>
            <a:ext cx="21463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679" y="4724400"/>
            <a:ext cx="21463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"/>
            <a:ext cx="2428875" cy="18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789" y="28575"/>
            <a:ext cx="1981200" cy="225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8470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8235223" cy="6176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700" y="4724400"/>
            <a:ext cx="21463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679" y="4724400"/>
            <a:ext cx="21463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"/>
            <a:ext cx="2428875" cy="18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789" y="28575"/>
            <a:ext cx="1981200" cy="225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8470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316416" cy="6237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700" y="4724400"/>
            <a:ext cx="21463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679" y="4724400"/>
            <a:ext cx="21463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"/>
            <a:ext cx="2428875" cy="18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789" y="28575"/>
            <a:ext cx="1981200" cy="225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2813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92696"/>
            <a:ext cx="7596336" cy="5697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700" y="4724400"/>
            <a:ext cx="21463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679" y="4724400"/>
            <a:ext cx="21463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"/>
            <a:ext cx="2428875" cy="18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789" y="28575"/>
            <a:ext cx="1981200" cy="225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8470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644062397"/>
              </p:ext>
            </p:extLst>
          </p:nvPr>
        </p:nvGraphicFramePr>
        <p:xfrm>
          <a:off x="251520" y="404664"/>
          <a:ext cx="8568952" cy="6192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74340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М\Desktop\Новая папка (3)\103979595_2649599595359460_1051832854604583557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4643"/>
            <a:ext cx="8712969" cy="6534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700" y="4724400"/>
            <a:ext cx="21463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679" y="4724400"/>
            <a:ext cx="21463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"/>
            <a:ext cx="2428875" cy="18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789" y="28575"/>
            <a:ext cx="1981200" cy="225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7728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29" y="188640"/>
            <a:ext cx="8523255" cy="6392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700" y="4724400"/>
            <a:ext cx="21463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679" y="4724400"/>
            <a:ext cx="21463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"/>
            <a:ext cx="2428875" cy="18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789" y="28575"/>
            <a:ext cx="1981200" cy="225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7728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789" y="28575"/>
            <a:ext cx="1981200" cy="225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2" name="Picture 2" descr="C:\Users\М\Desktop\Новая папка (3)\103943881_2649599488692804_7665395182039222011_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560108" cy="6420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700" y="4724400"/>
            <a:ext cx="21463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679" y="4724400"/>
            <a:ext cx="21463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"/>
            <a:ext cx="2428875" cy="18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575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700" y="4724400"/>
            <a:ext cx="21463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679" y="4724400"/>
            <a:ext cx="21463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"/>
            <a:ext cx="2428875" cy="18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789" y="28575"/>
            <a:ext cx="1981200" cy="225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500" b="90000" l="971" r="966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772816"/>
            <a:ext cx="4916062" cy="4772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03648" y="939165"/>
            <a:ext cx="673174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sz="32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3200" b="1" i="1" dirty="0" smtClean="0">
                <a:latin typeface="Times New Roman" pitchFamily="18" charset="0"/>
                <a:cs typeface="Times New Roman" pitchFamily="18" charset="0"/>
              </a:rPr>
              <a:t>Новицька </a:t>
            </a:r>
            <a:r>
              <a:rPr lang="uk-UA" sz="3200" b="1" i="1" dirty="0">
                <a:latin typeface="Times New Roman" pitchFamily="18" charset="0"/>
                <a:cs typeface="Times New Roman" pitchFamily="18" charset="0"/>
              </a:rPr>
              <a:t>О.Р. Андріївські </a:t>
            </a:r>
            <a:r>
              <a:rPr lang="uk-UA" sz="3200" b="1" i="1" dirty="0" smtClean="0">
                <a:latin typeface="Times New Roman" pitchFamily="18" charset="0"/>
                <a:cs typeface="Times New Roman" pitchFamily="18" charset="0"/>
              </a:rPr>
              <a:t>вечорниці</a:t>
            </a:r>
            <a:endParaRPr lang="uk-UA" sz="3200" b="1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 flipH="1" flipV="1">
            <a:off x="2171978" y="5517232"/>
            <a:ext cx="7438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  </a:t>
            </a:r>
            <a:endParaRPr lang="uk-UA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19773" y="4259996"/>
            <a:ext cx="1845962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r>
              <a:rPr lang="uk-UA" sz="2800" b="1" i="1" dirty="0" smtClean="0">
                <a:latin typeface="Times New Roman" pitchFamily="18" charset="0"/>
                <a:cs typeface="Times New Roman" pitchFamily="18" charset="0"/>
              </a:rPr>
              <a:t>9 клас</a:t>
            </a:r>
            <a:endParaRPr lang="uk-UA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79241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uk-UA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979241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998094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700" y="4724400"/>
            <a:ext cx="21463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679" y="4724400"/>
            <a:ext cx="21463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0" y="-3810"/>
            <a:ext cx="2428875" cy="18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789" y="28575"/>
            <a:ext cx="1981200" cy="225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27584" y="939165"/>
            <a:ext cx="79208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sz="32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3200" b="1" i="1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uk-UA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 flipH="1" flipV="1">
            <a:off x="2171978" y="5517232"/>
            <a:ext cx="7438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  </a:t>
            </a:r>
            <a:endParaRPr lang="uk-UA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19773" y="4259996"/>
            <a:ext cx="4625016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r>
              <a:rPr lang="uk-UA" sz="3200" b="1" i="1" dirty="0" smtClean="0">
                <a:latin typeface="Times New Roman" pitchFamily="18" charset="0"/>
                <a:cs typeface="Times New Roman" pitchFamily="18" charset="0"/>
              </a:rPr>
              <a:t>                                 </a:t>
            </a:r>
            <a:endParaRPr lang="uk-UA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79241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uk-UA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979241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uk-UA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8551" l="0" r="979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628" y="1901809"/>
            <a:ext cx="6060896" cy="3872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051720" y="939165"/>
            <a:ext cx="532859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Гоцанюк</a:t>
            </a:r>
            <a:r>
              <a:rPr lang="uk-UA" sz="32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Г. С.. 3 клас. Державні символи України</a:t>
            </a:r>
            <a:endParaRPr lang="uk-UA" sz="3200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9914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257" y="4869160"/>
            <a:ext cx="21463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73558" y="4869160"/>
            <a:ext cx="21463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"/>
            <a:ext cx="2428875" cy="18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789" y="28575"/>
            <a:ext cx="1981200" cy="225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99592" y="939166"/>
            <a:ext cx="734481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5400" b="1" i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962" y="1617191"/>
            <a:ext cx="7529513" cy="4451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03648" y="939166"/>
            <a:ext cx="666720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i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Демчук Л. В., практичний психолог. Казкова правова вікторина .</a:t>
            </a:r>
            <a:endParaRPr lang="uk-UA" sz="2800" b="1" i="1" dirty="0">
              <a:solidFill>
                <a:srgbClr val="A5002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9719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700" y="4724400"/>
            <a:ext cx="21463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679" y="4724400"/>
            <a:ext cx="21463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"/>
            <a:ext cx="2428875" cy="18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789" y="28575"/>
            <a:ext cx="1981200" cy="225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99592" y="939166"/>
            <a:ext cx="7344815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Участь </a:t>
            </a:r>
          </a:p>
          <a:p>
            <a:pPr algn="ctr"/>
            <a:r>
              <a:rPr lang="ru-RU" sz="4400" b="1" i="1" dirty="0" smtClean="0">
                <a:solidFill>
                  <a:srgbClr val="250F5D"/>
                </a:solidFill>
                <a:latin typeface="Times New Roman" pitchFamily="18" charset="0"/>
                <a:cs typeface="Times New Roman" pitchFamily="18" charset="0"/>
              </a:rPr>
              <a:t>в</a:t>
            </a:r>
          </a:p>
          <a:p>
            <a:pPr algn="ctr"/>
            <a:r>
              <a:rPr lang="ru-RU" sz="4400" b="1" i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олімпіадах</a:t>
            </a:r>
            <a:r>
              <a:rPr lang="ru-RU" sz="44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ru-RU" sz="4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конкурсах,</a:t>
            </a:r>
            <a:r>
              <a:rPr lang="ru-RU" sz="44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4400" b="1" i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проектах,</a:t>
            </a:r>
            <a:r>
              <a:rPr lang="ru-RU" sz="44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i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семінарах</a:t>
            </a:r>
            <a:r>
              <a:rPr lang="ru-RU" sz="4400" b="1" i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4400" b="1" i="1" dirty="0" smtClean="0">
                <a:solidFill>
                  <a:srgbClr val="250F5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i="1" dirty="0" err="1" smtClean="0">
                <a:solidFill>
                  <a:srgbClr val="250F5D"/>
                </a:solidFill>
                <a:latin typeface="Times New Roman" pitchFamily="18" charset="0"/>
                <a:cs typeface="Times New Roman" pitchFamily="18" charset="0"/>
              </a:rPr>
              <a:t>змаганнях</a:t>
            </a:r>
            <a:r>
              <a:rPr lang="ru-RU" sz="4400" b="1" i="1" dirty="0" smtClean="0">
                <a:solidFill>
                  <a:srgbClr val="250F5D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pPr algn="ctr"/>
            <a:endParaRPr lang="ru-RU" sz="4800" b="1" i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5400" b="1" i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500563"/>
            <a:ext cx="2857500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2813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679" y="4724400"/>
            <a:ext cx="21463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07765"/>
            <a:ext cx="8496944" cy="6372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476672"/>
            <a:ext cx="7416824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uk-UA" sz="3600" b="1" i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3600" b="1" i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3600" b="1" i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3600" b="1" i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3600" b="1" i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3600" b="1" i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3600" b="1" i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3600" b="1" i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3600" b="1" i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36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Семінар учителів</a:t>
            </a:r>
          </a:p>
          <a:p>
            <a:r>
              <a:rPr lang="uk-UA" sz="36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фізичної культури</a:t>
            </a:r>
            <a:endParaRPr lang="uk-UA" sz="3600" b="1" i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700" y="4724400"/>
            <a:ext cx="21463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"/>
            <a:ext cx="2428875" cy="18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789" y="28575"/>
            <a:ext cx="1981200" cy="225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8141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6874"/>
            <a:ext cx="8604448" cy="6453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700" y="4724400"/>
            <a:ext cx="21463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679" y="4724400"/>
            <a:ext cx="21463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"/>
            <a:ext cx="2428875" cy="18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789" y="28575"/>
            <a:ext cx="1981200" cy="225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51720" y="332656"/>
            <a:ext cx="590465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400" b="1" i="1" dirty="0" smtClean="0">
                <a:latin typeface="Times New Roman" pitchFamily="18" charset="0"/>
                <a:cs typeface="Times New Roman" pitchFamily="18" charset="0"/>
              </a:rPr>
              <a:t>Перемога</a:t>
            </a:r>
            <a:r>
              <a:rPr lang="uk-UA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uk-UA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31640" y="3244334"/>
            <a:ext cx="6408712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pPr algn="ctr"/>
            <a:r>
              <a:rPr lang="uk-UA" sz="32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районних змаганнях з волейболу </a:t>
            </a:r>
            <a:endParaRPr lang="uk-UA" sz="3200" b="1" i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50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700" y="4724400"/>
            <a:ext cx="21463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679" y="4724400"/>
            <a:ext cx="21463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"/>
            <a:ext cx="2428875" cy="18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789" y="28575"/>
            <a:ext cx="1981200" cy="225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1" y="764704"/>
            <a:ext cx="792088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400" b="1" dirty="0" smtClean="0">
                <a:latin typeface="Times New Roman" pitchFamily="18" charset="0"/>
                <a:cs typeface="Times New Roman" pitchFamily="18" charset="0"/>
              </a:rPr>
              <a:t>Навчально-методична </a:t>
            </a:r>
          </a:p>
          <a:p>
            <a:pPr algn="ctr"/>
            <a:r>
              <a:rPr lang="uk-UA" sz="4400" b="1" dirty="0" smtClean="0">
                <a:latin typeface="Times New Roman" pitchFamily="18" charset="0"/>
                <a:cs typeface="Times New Roman" pitchFamily="18" charset="0"/>
              </a:rPr>
              <a:t>тема, над якою працює педагогічний колектив школи </a:t>
            </a:r>
          </a:p>
          <a:p>
            <a:pPr algn="ctr"/>
            <a:r>
              <a:rPr lang="uk-UA" sz="4800" b="1" dirty="0" smtClean="0">
                <a:latin typeface="Times New Roman" pitchFamily="18" charset="0"/>
                <a:cs typeface="Times New Roman" pitchFamily="18" charset="0"/>
              </a:rPr>
              <a:t>в 2018-2023 рр.</a:t>
            </a:r>
            <a:endParaRPr lang="uk-UA" sz="4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01" b="100000" l="217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25" y="3789040"/>
            <a:ext cx="2190750" cy="280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650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194569801"/>
              </p:ext>
            </p:extLst>
          </p:nvPr>
        </p:nvGraphicFramePr>
        <p:xfrm>
          <a:off x="251520" y="404664"/>
          <a:ext cx="8568952" cy="6192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62874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167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872461"/>
            <a:ext cx="4876800" cy="296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700" y="4724400"/>
            <a:ext cx="21463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28875" cy="18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679" y="4724400"/>
            <a:ext cx="21463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789" y="28575"/>
            <a:ext cx="1981200" cy="225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568" y="476673"/>
            <a:ext cx="7056784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uk-UA" sz="44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Діяльнісний</a:t>
            </a:r>
            <a:r>
              <a:rPr lang="uk-UA" sz="4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підхід до   організації </a:t>
            </a:r>
            <a:r>
              <a:rPr lang="uk-UA" sz="4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навчання і виховання учнів </a:t>
            </a:r>
            <a:r>
              <a:rPr lang="uk-UA" sz="4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uk-UA" sz="4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важлива вимога освітньої реформи </a:t>
            </a:r>
          </a:p>
          <a:p>
            <a:pPr algn="ctr"/>
            <a:r>
              <a:rPr lang="uk-UA" sz="4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uk-UA" sz="4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Україні</a:t>
            </a:r>
          </a:p>
          <a:p>
            <a:pPr algn="ctr"/>
            <a:r>
              <a:rPr lang="uk-UA" sz="4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uk-UA" sz="44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dirty="0" smtClean="0"/>
              <a:t> 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547421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455321"/>
            <a:ext cx="8280920" cy="6078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700" y="4724400"/>
            <a:ext cx="21463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679" y="4724400"/>
            <a:ext cx="21463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"/>
            <a:ext cx="2428875" cy="18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789" y="28575"/>
            <a:ext cx="1981200" cy="225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75856" y="1882140"/>
            <a:ext cx="3600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</a:t>
            </a:r>
          </a:p>
          <a:p>
            <a:pPr algn="ctr"/>
            <a:r>
              <a:rPr lang="uk-UA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ПЕДРАДИ</a:t>
            </a:r>
            <a:endParaRPr lang="uk-UA" sz="24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283968" y="2996952"/>
            <a:ext cx="22322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  ПЕДРАДИ</a:t>
            </a:r>
            <a:endParaRPr lang="uk-UA" sz="2400" b="1" dirty="0">
              <a:solidFill>
                <a:srgbClr val="A5002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9487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700" y="4724400"/>
            <a:ext cx="21463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679" y="4724400"/>
            <a:ext cx="21463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"/>
            <a:ext cx="2428875" cy="18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789" y="28575"/>
            <a:ext cx="1981200" cy="225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569" y="476672"/>
            <a:ext cx="8064896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ctr">
              <a:buFont typeface="Wingdings" pitchFamily="2" charset="2"/>
              <a:buChar char="ü"/>
            </a:pPr>
            <a:endParaRPr lang="ru-RU" sz="3600" b="1" i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ctr">
              <a:buFont typeface="Wingdings" pitchFamily="2" charset="2"/>
              <a:buChar char="ü"/>
            </a:pPr>
            <a:r>
              <a:rPr lang="ru-RU" sz="32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 </a:t>
            </a:r>
            <a:r>
              <a:rPr lang="ru-RU" sz="32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роль </a:t>
            </a:r>
            <a:r>
              <a:rPr lang="ru-RU" sz="3200" b="1" i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шкільних</a:t>
            </a:r>
            <a:r>
              <a:rPr lang="ru-RU" sz="32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методоб’єднань</a:t>
            </a:r>
            <a:r>
              <a:rPr lang="ru-RU" sz="32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b="1" i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 </a:t>
            </a:r>
            <a:r>
              <a:rPr lang="ru-RU" sz="3200" b="1" i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реалізаціі</a:t>
            </a:r>
            <a:r>
              <a:rPr lang="ru-RU" sz="32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навчально-методичноі</a:t>
            </a:r>
            <a:r>
              <a:rPr lang="ru-RU" sz="32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теми </a:t>
            </a:r>
            <a:r>
              <a:rPr lang="ru-RU" sz="3200" b="1" i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школи</a:t>
            </a:r>
            <a:r>
              <a:rPr lang="ru-RU" sz="32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(14.11.2019</a:t>
            </a:r>
            <a:r>
              <a:rPr lang="ru-RU" sz="32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32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/>
            <a:endParaRPr lang="ru-RU" sz="3200" b="1" i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571500" indent="-571500" algn="ctr">
              <a:buFont typeface="Wingdings" pitchFamily="2" charset="2"/>
              <a:buChar char="ü"/>
            </a:pPr>
            <a:r>
              <a:rPr lang="ru-RU" sz="36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 </a:t>
            </a:r>
            <a:r>
              <a:rPr lang="ru-RU" sz="36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діяльнісний</a:t>
            </a:r>
            <a:r>
              <a:rPr lang="ru-RU" sz="36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підхід</a:t>
            </a:r>
            <a:r>
              <a:rPr lang="ru-RU" sz="36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b="1" i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 </a:t>
            </a:r>
            <a:r>
              <a:rPr lang="ru-RU" sz="36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освітнього</a:t>
            </a:r>
            <a:r>
              <a:rPr lang="ru-RU" sz="36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процесу</a:t>
            </a:r>
            <a:r>
              <a:rPr lang="ru-RU" sz="36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b="1" i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нормативно-</a:t>
            </a:r>
            <a:r>
              <a:rPr lang="ru-RU" sz="3600" b="1" i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законодавчих</a:t>
            </a:r>
            <a:r>
              <a:rPr lang="ru-RU" sz="36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документах про </a:t>
            </a:r>
            <a:r>
              <a:rPr lang="ru-RU" sz="36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освіту</a:t>
            </a:r>
            <a:r>
              <a:rPr lang="ru-RU" sz="36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/>
            <a:r>
              <a:rPr lang="ru-RU" sz="36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Технології</a:t>
            </a:r>
            <a:r>
              <a:rPr lang="ru-RU" sz="36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діяльнісного</a:t>
            </a:r>
            <a:r>
              <a:rPr lang="ru-RU" sz="36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підходу</a:t>
            </a:r>
            <a:r>
              <a:rPr lang="ru-RU" sz="36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36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(16.01.2020.)</a:t>
            </a:r>
            <a:endParaRPr lang="ru-RU" sz="3600" b="1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78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816" y="821400"/>
            <a:ext cx="7293855" cy="519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700" y="4724400"/>
            <a:ext cx="21463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679" y="4724400"/>
            <a:ext cx="21463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"/>
            <a:ext cx="2428875" cy="18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789" y="28575"/>
            <a:ext cx="1981200" cy="225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9487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7504" y="0"/>
            <a:ext cx="8712968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8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Українська мова</a:t>
            </a:r>
            <a:r>
              <a:rPr lang="uk-UA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4 </a:t>
            </a:r>
            <a:r>
              <a:rPr lang="uk-UA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клас. </a:t>
            </a:r>
            <a:r>
              <a:rPr lang="uk-UA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Гоцанюк</a:t>
            </a:r>
            <a:r>
              <a:rPr lang="uk-UA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Г. С. </a:t>
            </a:r>
            <a:endParaRPr lang="uk-UA" sz="2800" b="1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Числа </a:t>
            </a:r>
            <a:r>
              <a:rPr lang="uk-UA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іменників</a:t>
            </a:r>
            <a:r>
              <a:rPr lang="uk-UA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uk-UA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uk-UA" sz="2800" b="1" i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2800" b="1" i="1" dirty="0" smtClean="0">
                <a:latin typeface="Times New Roman" pitchFamily="18" charset="0"/>
                <a:cs typeface="Times New Roman" pitchFamily="18" charset="0"/>
              </a:rPr>
              <a:t>Історія України. </a:t>
            </a:r>
            <a:r>
              <a:rPr lang="uk-UA" sz="2800" b="1" i="1" dirty="0">
                <a:latin typeface="Times New Roman" pitchFamily="18" charset="0"/>
                <a:cs typeface="Times New Roman" pitchFamily="18" charset="0"/>
              </a:rPr>
              <a:t>5 клас. Новицька О. Р. </a:t>
            </a:r>
            <a:endParaRPr lang="uk-UA" sz="28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2800" b="1" i="1" dirty="0" smtClean="0">
                <a:latin typeface="Times New Roman" pitchFamily="18" charset="0"/>
                <a:cs typeface="Times New Roman" pitchFamily="18" charset="0"/>
              </a:rPr>
              <a:t>Практичне </a:t>
            </a:r>
            <a:r>
              <a:rPr lang="uk-UA" sz="2800" b="1" i="1" dirty="0">
                <a:latin typeface="Times New Roman" pitchFamily="18" charset="0"/>
                <a:cs typeface="Times New Roman" pitchFamily="18" charset="0"/>
              </a:rPr>
              <a:t>заняття. </a:t>
            </a:r>
            <a:endParaRPr lang="uk-UA" sz="28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2800" b="1" i="1" dirty="0" smtClean="0">
                <a:latin typeface="Times New Roman" pitchFamily="18" charset="0"/>
                <a:cs typeface="Times New Roman" pitchFamily="18" charset="0"/>
              </a:rPr>
              <a:t>Історичні </a:t>
            </a:r>
            <a:r>
              <a:rPr lang="uk-UA" sz="2800" b="1" i="1" dirty="0">
                <a:latin typeface="Times New Roman" pitchFamily="18" charset="0"/>
                <a:cs typeface="Times New Roman" pitchFamily="18" charset="0"/>
              </a:rPr>
              <a:t>пам’ятки </a:t>
            </a:r>
            <a:r>
              <a:rPr lang="uk-UA" sz="2800" b="1" i="1" dirty="0" smtClean="0">
                <a:latin typeface="Times New Roman" pitchFamily="18" charset="0"/>
                <a:cs typeface="Times New Roman" pitchFamily="18" charset="0"/>
              </a:rPr>
              <a:t>розповідають.</a:t>
            </a:r>
          </a:p>
          <a:p>
            <a:pPr algn="ctr"/>
            <a:endParaRPr lang="uk-UA" sz="2800" b="1" i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2800" b="1" i="1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Математика</a:t>
            </a:r>
            <a:r>
              <a:rPr lang="uk-UA" sz="2800" b="1" i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. 5 </a:t>
            </a:r>
            <a:r>
              <a:rPr lang="uk-UA" sz="2800" b="1" i="1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клас.  Рудик Б. М. </a:t>
            </a:r>
          </a:p>
          <a:p>
            <a:pPr algn="ctr"/>
            <a:r>
              <a:rPr lang="uk-UA" sz="2800" b="1" i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Презентаційний урок-гра </a:t>
            </a:r>
            <a:r>
              <a:rPr lang="en-US" sz="2800" b="1" i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uk-UA" sz="2800" b="1" i="1" dirty="0" err="1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Сніговик-математик</a:t>
            </a:r>
            <a:r>
              <a:rPr lang="en-US" sz="2800" b="1" i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uk-UA" sz="2800" b="1" i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.  </a:t>
            </a:r>
          </a:p>
          <a:p>
            <a:pPr algn="ctr"/>
            <a:endParaRPr lang="uk-UA" sz="2800" b="1" i="1" dirty="0" smtClean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2800" b="1" i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Біологія</a:t>
            </a:r>
            <a:r>
              <a:rPr lang="uk-UA" sz="2800" b="1" i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 8 клас. </a:t>
            </a:r>
            <a:r>
              <a:rPr lang="uk-UA" sz="2800" b="1" i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Косович</a:t>
            </a:r>
            <a:r>
              <a:rPr lang="uk-UA" sz="2800" b="1" i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І. І. </a:t>
            </a:r>
            <a:endParaRPr lang="uk-UA" sz="2800" b="1" i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2800" b="1" i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Урок-клубочок: </a:t>
            </a:r>
            <a:r>
              <a:rPr lang="uk-UA" sz="2800" b="1" i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розмотуємо-намотуємо… </a:t>
            </a:r>
            <a:endParaRPr lang="en-US" sz="2800" b="1" i="1" dirty="0" smtClean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2800" b="1" i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Слухова </a:t>
            </a:r>
            <a:r>
              <a:rPr lang="uk-UA" sz="2800" b="1" i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сенсорна система. Сприйняття звуків.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956" y="116633"/>
            <a:ext cx="1569962" cy="1223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23015"/>
            <a:ext cx="1368152" cy="1557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065" y="5589240"/>
            <a:ext cx="1421934" cy="1268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956" y="5571122"/>
            <a:ext cx="1306588" cy="1298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0280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700" y="4724400"/>
            <a:ext cx="21463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679" y="4724400"/>
            <a:ext cx="21463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"/>
            <a:ext cx="2428875" cy="18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789" y="28575"/>
            <a:ext cx="1981200" cy="225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27584" y="548681"/>
            <a:ext cx="777686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000" b="1" i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Дистанційне</a:t>
            </a:r>
            <a:r>
              <a:rPr lang="ru-RU" sz="60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000" b="1" i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навчання</a:t>
            </a:r>
            <a:r>
              <a:rPr lang="ru-RU" sz="6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uk-U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143" b="90000" l="586" r="994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939" y="3429000"/>
            <a:ext cx="4876800" cy="333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0434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700" y="4724400"/>
            <a:ext cx="21463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679" y="4724400"/>
            <a:ext cx="21463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28875" cy="18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789" y="28575"/>
            <a:ext cx="1981200" cy="225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31640" y="764704"/>
            <a:ext cx="662473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сьогоднішній</a:t>
            </a: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день </a:t>
            </a: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УЧИТЕЛЬ</a:t>
            </a: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наставник. </a:t>
            </a:r>
          </a:p>
          <a:p>
            <a:pPr algn="ctr"/>
            <a:r>
              <a:rPr lang="ru-RU" sz="4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Він</a:t>
            </a: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направляє</a:t>
            </a: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діяльність</a:t>
            </a: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учня</a:t>
            </a: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4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допомагає</a:t>
            </a: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йому</a:t>
            </a: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там, </a:t>
            </a:r>
          </a:p>
          <a:p>
            <a:pPr algn="ctr"/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 </a:t>
            </a:r>
            <a:r>
              <a:rPr lang="ru-RU" sz="4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необхідно</a:t>
            </a: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 </a:t>
            </a:r>
          </a:p>
          <a:p>
            <a:pPr algn="ctr"/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 </a:t>
            </a:r>
            <a:r>
              <a:rPr lang="ru-RU" sz="40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залишає</a:t>
            </a:r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діяти</a:t>
            </a:r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там, де </a:t>
            </a:r>
            <a:r>
              <a:rPr lang="ru-RU" sz="40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він</a:t>
            </a:r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може</a:t>
            </a:r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зробити</a:t>
            </a:r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самостійно</a:t>
            </a:r>
            <a:endParaRPr lang="uk-UA" sz="4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2568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28875" cy="18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789" y="28575"/>
            <a:ext cx="1981200" cy="225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5" y="620688"/>
            <a:ext cx="784887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uk-UA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2800" b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44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Вік </a:t>
            </a:r>
            <a:r>
              <a:rPr lang="uk-UA" sz="44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живи – вік учись! </a:t>
            </a:r>
            <a:endParaRPr lang="uk-UA" sz="4400" b="1" i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44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І </a:t>
            </a:r>
            <a:r>
              <a:rPr lang="uk-UA" sz="44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ти нарешті досягнеш того, </a:t>
            </a:r>
            <a:r>
              <a:rPr lang="uk-UA" sz="44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що будеш </a:t>
            </a:r>
            <a:r>
              <a:rPr lang="uk-UA" sz="44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мати право </a:t>
            </a:r>
            <a:r>
              <a:rPr lang="uk-UA" sz="44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сказати: </a:t>
            </a:r>
            <a:r>
              <a:rPr lang="uk-UA" sz="1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uk-UA" sz="4400" b="1" i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400" b="1" i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uk-UA" sz="4400" b="1" i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Я знаю, </a:t>
            </a:r>
            <a:r>
              <a:rPr lang="uk-UA" sz="4400" b="1" i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що нічого не </a:t>
            </a:r>
            <a:r>
              <a:rPr lang="uk-UA" sz="4400" b="1" i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знаю</a:t>
            </a:r>
            <a:r>
              <a:rPr lang="en-US" sz="4400" b="1" i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endParaRPr lang="uk-UA" sz="4400" b="1" i="1" dirty="0" smtClean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44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(Сократ) </a:t>
            </a:r>
            <a:endParaRPr lang="uk-UA" sz="4400" b="1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5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5145003"/>
            <a:ext cx="2232248" cy="1527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9806" l="17551" r="897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45003"/>
            <a:ext cx="2333625" cy="196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1641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700" y="4724400"/>
            <a:ext cx="21463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679" y="4724400"/>
            <a:ext cx="21463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"/>
            <a:ext cx="2428875" cy="18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789" y="28575"/>
            <a:ext cx="1981200" cy="225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27584" y="548681"/>
            <a:ext cx="7776864" cy="6678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Орієнтовна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структура </a:t>
            </a:r>
            <a:endParaRPr lang="ru-RU" sz="28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2020–2021 </a:t>
            </a:r>
            <a:r>
              <a:rPr lang="ru-RU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навчального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року</a:t>
            </a:r>
          </a:p>
          <a:p>
            <a:pPr algn="ctr"/>
            <a:endParaRPr lang="ru-RU" sz="24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І семестр з 1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вересня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до 31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грудня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2020 року; </a:t>
            </a:r>
          </a:p>
          <a:p>
            <a:r>
              <a:rPr lang="ru-RU" sz="2400" b="1" dirty="0">
                <a:solidFill>
                  <a:srgbClr val="250F5D"/>
                </a:solidFill>
                <a:latin typeface="Times New Roman" pitchFamily="18" charset="0"/>
                <a:cs typeface="Times New Roman" pitchFamily="18" charset="0"/>
              </a:rPr>
              <a:t>ІІ семестр з </a:t>
            </a:r>
            <a:r>
              <a:rPr lang="ru-RU" sz="2400" b="1" dirty="0" smtClean="0">
                <a:solidFill>
                  <a:srgbClr val="250F5D"/>
                </a:solidFill>
                <a:latin typeface="Times New Roman" pitchFamily="18" charset="0"/>
                <a:cs typeface="Times New Roman" pitchFamily="18" charset="0"/>
              </a:rPr>
              <a:t>20 </a:t>
            </a:r>
            <a:r>
              <a:rPr lang="ru-RU" sz="2400" b="1" dirty="0" err="1" smtClean="0">
                <a:solidFill>
                  <a:srgbClr val="250F5D"/>
                </a:solidFill>
                <a:latin typeface="Times New Roman" pitchFamily="18" charset="0"/>
                <a:cs typeface="Times New Roman" pitchFamily="18" charset="0"/>
              </a:rPr>
              <a:t>січня</a:t>
            </a:r>
            <a:r>
              <a:rPr lang="ru-RU" sz="2400" b="1" dirty="0" smtClean="0">
                <a:solidFill>
                  <a:srgbClr val="250F5D"/>
                </a:solidFill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2400" b="1" dirty="0">
                <a:solidFill>
                  <a:srgbClr val="250F5D"/>
                </a:solidFill>
                <a:latin typeface="Times New Roman" pitchFamily="18" charset="0"/>
                <a:cs typeface="Times New Roman" pitchFamily="18" charset="0"/>
              </a:rPr>
              <a:t>28 </a:t>
            </a:r>
            <a:r>
              <a:rPr lang="ru-RU" sz="2400" b="1" dirty="0" err="1">
                <a:solidFill>
                  <a:srgbClr val="250F5D"/>
                </a:solidFill>
                <a:latin typeface="Times New Roman" pitchFamily="18" charset="0"/>
                <a:cs typeface="Times New Roman" pitchFamily="18" charset="0"/>
              </a:rPr>
              <a:t>травня</a:t>
            </a:r>
            <a:r>
              <a:rPr lang="ru-RU" sz="2400" b="1" dirty="0">
                <a:solidFill>
                  <a:srgbClr val="250F5D"/>
                </a:solidFill>
                <a:latin typeface="Times New Roman" pitchFamily="18" charset="0"/>
                <a:cs typeface="Times New Roman" pitchFamily="18" charset="0"/>
              </a:rPr>
              <a:t> 2021 року</a:t>
            </a:r>
            <a:r>
              <a:rPr lang="ru-RU" sz="2400" b="1" dirty="0" smtClean="0">
                <a:solidFill>
                  <a:srgbClr val="250F5D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endParaRPr lang="ru-RU" sz="2400" b="1" dirty="0">
              <a:solidFill>
                <a:srgbClr val="250F5D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осінні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канікули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з 26 </a:t>
            </a:r>
            <a:r>
              <a:rPr lang="ru-RU" sz="24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жовтня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 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 листопада 2020 року;</a:t>
            </a:r>
          </a:p>
          <a:p>
            <a:r>
              <a:rPr lang="ru-RU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зимові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канікули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ru-RU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січня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2020 року 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до 19 </a:t>
            </a:r>
            <a:r>
              <a:rPr lang="ru-RU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січня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2021 року;</a:t>
            </a:r>
          </a:p>
          <a:p>
            <a:r>
              <a:rPr lang="ru-RU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весняні</a:t>
            </a:r>
            <a:r>
              <a:rPr lang="ru-RU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канікули</a:t>
            </a:r>
            <a:r>
              <a:rPr lang="ru-RU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з 22 </a:t>
            </a:r>
            <a:r>
              <a:rPr lang="ru-RU" sz="24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до </a:t>
            </a:r>
            <a:r>
              <a:rPr lang="ru-RU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28 </a:t>
            </a:r>
            <a:r>
              <a:rPr lang="ru-RU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березня</a:t>
            </a:r>
            <a:r>
              <a:rPr lang="ru-RU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2021 року</a:t>
            </a:r>
            <a:r>
              <a:rPr lang="ru-RU" sz="24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24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 4 </a:t>
            </a:r>
            <a:r>
              <a:rPr lang="ru-RU" sz="24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класи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складають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ДПА  </a:t>
            </a:r>
            <a:endParaRPr lang="ru-RU" sz="24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4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клас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травень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ctr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9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клас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з 1 по 10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червня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015100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700" y="4724400"/>
            <a:ext cx="21463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679" y="4724400"/>
            <a:ext cx="21463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"/>
            <a:ext cx="2428875" cy="18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789" y="28575"/>
            <a:ext cx="1981200" cy="225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27584" y="548681"/>
            <a:ext cx="7776864" cy="6401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0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Листи</a:t>
            </a:r>
            <a:r>
              <a:rPr lang="ru-RU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МОН</a:t>
            </a:r>
          </a:p>
          <a:p>
            <a:pPr algn="ctr"/>
            <a:r>
              <a:rPr lang="ru-RU" sz="2800" b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11.08.2020 року №1/9-430 </a:t>
            </a:r>
          </a:p>
          <a:p>
            <a:pPr algn="ctr"/>
            <a:r>
              <a:rPr lang="ru-RU" sz="2400" b="1" dirty="0" err="1" smtClean="0">
                <a:solidFill>
                  <a:srgbClr val="250F5D"/>
                </a:solidFill>
                <a:latin typeface="Times New Roman" pitchFamily="18" charset="0"/>
                <a:cs typeface="Times New Roman" pitchFamily="18" charset="0"/>
              </a:rPr>
              <a:t>Інструктивно-методичні</a:t>
            </a:r>
            <a:r>
              <a:rPr lang="ru-RU" sz="2400" b="1" dirty="0" smtClean="0">
                <a:solidFill>
                  <a:srgbClr val="250F5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250F5D"/>
                </a:solidFill>
                <a:latin typeface="Times New Roman" pitchFamily="18" charset="0"/>
                <a:cs typeface="Times New Roman" pitchFamily="18" charset="0"/>
              </a:rPr>
              <a:t>рекомендації</a:t>
            </a:r>
            <a:r>
              <a:rPr lang="ru-RU" sz="2400" b="1" dirty="0">
                <a:solidFill>
                  <a:srgbClr val="250F5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250F5D"/>
                </a:solidFill>
                <a:latin typeface="Times New Roman" pitchFamily="18" charset="0"/>
                <a:cs typeface="Times New Roman" pitchFamily="18" charset="0"/>
              </a:rPr>
              <a:t>щодо</a:t>
            </a:r>
            <a:r>
              <a:rPr lang="ru-RU" sz="2400" b="1" dirty="0">
                <a:solidFill>
                  <a:srgbClr val="250F5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250F5D"/>
                </a:solidFill>
                <a:latin typeface="Times New Roman" pitchFamily="18" charset="0"/>
                <a:cs typeface="Times New Roman" pitchFamily="18" charset="0"/>
              </a:rPr>
              <a:t>викладання</a:t>
            </a:r>
            <a:r>
              <a:rPr lang="ru-RU" sz="2400" b="1" dirty="0">
                <a:solidFill>
                  <a:srgbClr val="250F5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250F5D"/>
                </a:solidFill>
                <a:latin typeface="Times New Roman" pitchFamily="18" charset="0"/>
                <a:cs typeface="Times New Roman" pitchFamily="18" charset="0"/>
              </a:rPr>
              <a:t>навчальних</a:t>
            </a:r>
            <a:r>
              <a:rPr lang="ru-RU" sz="2400" b="1" dirty="0">
                <a:solidFill>
                  <a:srgbClr val="250F5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250F5D"/>
                </a:solidFill>
                <a:latin typeface="Times New Roman" pitchFamily="18" charset="0"/>
                <a:cs typeface="Times New Roman" pitchFamily="18" charset="0"/>
              </a:rPr>
              <a:t>предметів</a:t>
            </a:r>
            <a:r>
              <a:rPr lang="ru-RU" sz="2400" b="1" dirty="0">
                <a:solidFill>
                  <a:srgbClr val="250F5D"/>
                </a:solidFill>
                <a:latin typeface="Times New Roman" pitchFamily="18" charset="0"/>
                <a:cs typeface="Times New Roman" pitchFamily="18" charset="0"/>
              </a:rPr>
              <a:t> у закладах </a:t>
            </a:r>
            <a:r>
              <a:rPr lang="ru-RU" sz="2400" b="1" dirty="0" err="1">
                <a:solidFill>
                  <a:srgbClr val="250F5D"/>
                </a:solidFill>
                <a:latin typeface="Times New Roman" pitchFamily="18" charset="0"/>
                <a:cs typeface="Times New Roman" pitchFamily="18" charset="0"/>
              </a:rPr>
              <a:t>загальної</a:t>
            </a:r>
            <a:r>
              <a:rPr lang="ru-RU" sz="2400" b="1" dirty="0">
                <a:solidFill>
                  <a:srgbClr val="250F5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250F5D"/>
                </a:solidFill>
                <a:latin typeface="Times New Roman" pitchFamily="18" charset="0"/>
                <a:cs typeface="Times New Roman" pitchFamily="18" charset="0"/>
              </a:rPr>
              <a:t>середньої</a:t>
            </a:r>
            <a:r>
              <a:rPr lang="ru-RU" sz="2400" b="1" dirty="0">
                <a:solidFill>
                  <a:srgbClr val="250F5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250F5D"/>
                </a:solidFill>
                <a:latin typeface="Times New Roman" pitchFamily="18" charset="0"/>
                <a:cs typeface="Times New Roman" pitchFamily="18" charset="0"/>
              </a:rPr>
              <a:t>освіти</a:t>
            </a:r>
            <a:r>
              <a:rPr lang="ru-RU" sz="2400" b="1" dirty="0">
                <a:solidFill>
                  <a:srgbClr val="250F5D"/>
                </a:solidFill>
                <a:latin typeface="Times New Roman" pitchFamily="18" charset="0"/>
                <a:cs typeface="Times New Roman" pitchFamily="18" charset="0"/>
              </a:rPr>
              <a:t> у 2020/2021 </a:t>
            </a:r>
            <a:r>
              <a:rPr lang="ru-RU" sz="2400" b="1" dirty="0" err="1">
                <a:solidFill>
                  <a:srgbClr val="250F5D"/>
                </a:solidFill>
                <a:latin typeface="Times New Roman" pitchFamily="18" charset="0"/>
                <a:cs typeface="Times New Roman" pitchFamily="18" charset="0"/>
              </a:rPr>
              <a:t>навчальному</a:t>
            </a:r>
            <a:r>
              <a:rPr lang="ru-RU" sz="2400" b="1" dirty="0">
                <a:solidFill>
                  <a:srgbClr val="250F5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250F5D"/>
                </a:solidFill>
                <a:latin typeface="Times New Roman" pitchFamily="18" charset="0"/>
                <a:cs typeface="Times New Roman" pitchFamily="18" charset="0"/>
              </a:rPr>
              <a:t>році</a:t>
            </a:r>
            <a:r>
              <a:rPr lang="ru-RU" sz="2400" b="1" u="sng" dirty="0">
                <a:latin typeface="Times New Roman" pitchFamily="18" charset="0"/>
                <a:cs typeface="Times New Roman" pitchFamily="18" charset="0"/>
                <a:hlinkClick r:id="rId9"/>
              </a:rPr>
              <a:t> </a:t>
            </a:r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solidFill>
                <a:srgbClr val="250F5D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u="sng" dirty="0" smtClean="0">
              <a:solidFill>
                <a:srgbClr val="250F5D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u="sng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№ </a:t>
            </a:r>
            <a:r>
              <a:rPr lang="ru-RU" sz="2400" b="1" u="sng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1/9-385 </a:t>
            </a:r>
            <a:r>
              <a:rPr lang="ru-RU" sz="2400" b="1" u="sng" dirty="0" err="1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2400" b="1" u="sng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20 </a:t>
            </a:r>
            <a:r>
              <a:rPr lang="ru-RU" sz="2400" b="1" u="sng" dirty="0" err="1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липня</a:t>
            </a:r>
            <a:r>
              <a:rPr lang="ru-RU" sz="2400" b="1" u="sng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2020 року</a:t>
            </a:r>
            <a:endParaRPr lang="ru-RU" sz="2400" b="1" dirty="0">
              <a:solidFill>
                <a:srgbClr val="A5002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Деякі питання організації виховного</a:t>
            </a:r>
            <a:br>
              <a:rPr lang="uk-UA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процесу у 2020/2021 н. р. щодо</a:t>
            </a:r>
            <a:br>
              <a:rPr lang="uk-UA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формування в дітей та учнівської молоді</a:t>
            </a:r>
            <a:br>
              <a:rPr lang="uk-UA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ціннісних життєвих навичок</a:t>
            </a:r>
            <a:endParaRPr lang="ru-RU" sz="24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u="sng" dirty="0" smtClean="0"/>
              <a:t> </a:t>
            </a:r>
            <a:endParaRPr lang="ru-RU" sz="2000" dirty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450434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609735659"/>
              </p:ext>
            </p:extLst>
          </p:nvPr>
        </p:nvGraphicFramePr>
        <p:xfrm>
          <a:off x="251520" y="404664"/>
          <a:ext cx="8568952" cy="6192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40716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700" y="4724400"/>
            <a:ext cx="21463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679" y="4724400"/>
            <a:ext cx="21463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"/>
            <a:ext cx="2428875" cy="18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789" y="28575"/>
            <a:ext cx="1981200" cy="225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56" b="100000" l="0" r="98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5" y="606996"/>
            <a:ext cx="7315067" cy="548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3608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601346349"/>
              </p:ext>
            </p:extLst>
          </p:nvPr>
        </p:nvGraphicFramePr>
        <p:xfrm>
          <a:off x="179512" y="188640"/>
          <a:ext cx="8784976" cy="65527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3880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827501680"/>
              </p:ext>
            </p:extLst>
          </p:nvPr>
        </p:nvGraphicFramePr>
        <p:xfrm>
          <a:off x="251520" y="404664"/>
          <a:ext cx="8568952" cy="6192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32913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4000</TotalTime>
  <Words>665</Words>
  <Application>Microsoft Office PowerPoint</Application>
  <PresentationFormat>Экран (4:3)</PresentationFormat>
  <Paragraphs>237</Paragraphs>
  <Slides>70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70</vt:i4>
      </vt:variant>
    </vt:vector>
  </HeadingPairs>
  <TitlesOfParts>
    <vt:vector size="71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</dc:creator>
  <cp:lastModifiedBy>М</cp:lastModifiedBy>
  <cp:revision>170</cp:revision>
  <dcterms:created xsi:type="dcterms:W3CDTF">2020-08-10T10:13:05Z</dcterms:created>
  <dcterms:modified xsi:type="dcterms:W3CDTF">2021-01-07T15:49:33Z</dcterms:modified>
</cp:coreProperties>
</file>